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4"/>
  </p:notesMasterIdLst>
  <p:sldIdLst>
    <p:sldId id="256" r:id="rId2"/>
    <p:sldId id="1374" r:id="rId3"/>
    <p:sldId id="1372" r:id="rId4"/>
    <p:sldId id="1373" r:id="rId5"/>
    <p:sldId id="1365" r:id="rId6"/>
    <p:sldId id="777" r:id="rId7"/>
    <p:sldId id="779" r:id="rId8"/>
    <p:sldId id="789" r:id="rId9"/>
    <p:sldId id="792" r:id="rId10"/>
    <p:sldId id="805" r:id="rId11"/>
    <p:sldId id="814" r:id="rId12"/>
    <p:sldId id="817" r:id="rId13"/>
    <p:sldId id="1320" r:id="rId14"/>
    <p:sldId id="952" r:id="rId15"/>
    <p:sldId id="1378" r:id="rId16"/>
    <p:sldId id="1356" r:id="rId17"/>
    <p:sldId id="1385" r:id="rId18"/>
    <p:sldId id="1384" r:id="rId19"/>
    <p:sldId id="1387" r:id="rId20"/>
    <p:sldId id="1388" r:id="rId21"/>
    <p:sldId id="1389" r:id="rId22"/>
    <p:sldId id="1390" r:id="rId23"/>
    <p:sldId id="1391" r:id="rId24"/>
    <p:sldId id="1392" r:id="rId25"/>
    <p:sldId id="1393" r:id="rId26"/>
    <p:sldId id="1394" r:id="rId27"/>
    <p:sldId id="1386" r:id="rId28"/>
    <p:sldId id="530" r:id="rId29"/>
    <p:sldId id="1382" r:id="rId30"/>
    <p:sldId id="1042" r:id="rId31"/>
    <p:sldId id="1396" r:id="rId32"/>
    <p:sldId id="1383" r:id="rId33"/>
    <p:sldId id="1044" r:id="rId34"/>
    <p:sldId id="1380" r:id="rId35"/>
    <p:sldId id="1381" r:id="rId36"/>
    <p:sldId id="1377" r:id="rId37"/>
    <p:sldId id="1397" r:id="rId38"/>
    <p:sldId id="1398" r:id="rId39"/>
    <p:sldId id="1046" r:id="rId40"/>
    <p:sldId id="1364" r:id="rId41"/>
    <p:sldId id="534" r:id="rId42"/>
    <p:sldId id="453" r:id="rId4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000000"/>
    <a:srgbClr val="A6A6A6"/>
    <a:srgbClr val="FF5601"/>
    <a:srgbClr val="339966"/>
    <a:srgbClr val="118445"/>
    <a:srgbClr val="0563C1"/>
    <a:srgbClr val="0000FF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58" autoAdjust="0"/>
    <p:restoredTop sz="73905" autoAdjust="0"/>
  </p:normalViewPr>
  <p:slideViewPr>
    <p:cSldViewPr snapToGrid="0">
      <p:cViewPr varScale="1">
        <p:scale>
          <a:sx n="163" d="100"/>
          <a:sy n="163" d="100"/>
        </p:scale>
        <p:origin x="165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3DF019-26FC-428D-8AEC-DA0EE9CCA878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4EFD24-20FD-492C-A640-AFF75D32C0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810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hello. I'm Sang-</a:t>
            </a:r>
            <a:r>
              <a:rPr lang="en-US" altLang="ko-KR" dirty="0" err="1"/>
              <a:t>Hoon</a:t>
            </a:r>
            <a:r>
              <a:rPr lang="en-US" altLang="ko-KR" dirty="0"/>
              <a:t> Han, a Ph.D. student in Professor </a:t>
            </a:r>
            <a:r>
              <a:rPr lang="en-US" altLang="ko-KR" dirty="0" err="1"/>
              <a:t>hae-gon</a:t>
            </a:r>
            <a:r>
              <a:rPr lang="en-US" altLang="ko-KR" dirty="0"/>
              <a:t> Jeon’s lab, and I am a teaching assistant at PA2.</a:t>
            </a:r>
          </a:p>
          <a:p>
            <a:r>
              <a:rPr lang="en-US" altLang="ko-KR" dirty="0"/>
              <a:t>Lectures are given briefly in English, </a:t>
            </a:r>
            <a:r>
              <a:rPr lang="ko-KR" altLang="en-US" dirty="0"/>
              <a:t>그리고 여러분이 궁금할 부분을 자세히 한국어로 설명하겠습니다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EFD24-20FD-492C-A640-AFF75D32C07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9320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It has nothing to use with the </a:t>
            </a:r>
            <a:r>
              <a:rPr lang="en-US" altLang="ko-KR" dirty="0" err="1"/>
              <a:t>sfm</a:t>
            </a:r>
            <a:r>
              <a:rPr lang="en-US" altLang="ko-KR" dirty="0"/>
              <a:t> task, but if I explain it with knowledge,</a:t>
            </a:r>
          </a:p>
          <a:p>
            <a:r>
              <a:rPr lang="en-US" altLang="ko-KR" dirty="0"/>
              <a:t>There are 8-point algorithm and 7-point algorithm to obtain the fundamental matrix.</a:t>
            </a:r>
          </a:p>
          <a:p>
            <a:r>
              <a:rPr lang="en-US" altLang="ko-KR" dirty="0"/>
              <a:t>Both methods are methods of inferring F through SVD by setting up a linear combination equation with 8 or 7 matched pixel coordinates as input.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EFD24-20FD-492C-A640-AFF75D32C07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617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detailed description of the 8-point algorithm is as follows.</a:t>
            </a:r>
          </a:p>
          <a:p>
            <a:r>
              <a:rPr lang="en-US" altLang="ko-KR" dirty="0"/>
              <a:t>When we solve the </a:t>
            </a:r>
            <a:r>
              <a:rPr lang="en-US" altLang="ko-KR" dirty="0" err="1"/>
              <a:t>xFx</a:t>
            </a:r>
            <a:r>
              <a:rPr lang="en-US" altLang="ko-KR" dirty="0"/>
              <a:t>=0 expression just described, we get the equation below.</a:t>
            </a:r>
          </a:p>
          <a:p>
            <a:r>
              <a:rPr lang="en-US" altLang="ko-KR" dirty="0"/>
              <a:t>If we get an equation from all 8 input coordinates and stack them to form a matrix, we get a matrix for the linear equation solver like this:</a:t>
            </a:r>
          </a:p>
          <a:p>
            <a:r>
              <a:rPr lang="ko-KR" altLang="en-US" dirty="0"/>
              <a:t>왼쪽이 </a:t>
            </a:r>
            <a:r>
              <a:rPr lang="en-US" altLang="ko-KR" dirty="0"/>
              <a:t>A, </a:t>
            </a:r>
            <a:r>
              <a:rPr lang="ko-KR" altLang="en-US" dirty="0"/>
              <a:t>오른쪽이 </a:t>
            </a:r>
            <a:r>
              <a:rPr lang="en-US" altLang="ko-KR" dirty="0"/>
              <a:t>fundamental matrix</a:t>
            </a:r>
            <a:r>
              <a:rPr lang="ko-KR" altLang="en-US" dirty="0"/>
              <a:t>의 각 요소를 가진 </a:t>
            </a:r>
            <a:r>
              <a:rPr lang="en-US" altLang="ko-KR" dirty="0"/>
              <a:t>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EFD24-20FD-492C-A640-AFF75D32C07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342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After decomposing the above expression through </a:t>
            </a:r>
            <a:r>
              <a:rPr lang="en-US" altLang="ko-KR" dirty="0" err="1"/>
              <a:t>svd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obtaining an eigenvector with a similar eigen value and making it into a matrix becomes a fundamental matrix.</a:t>
            </a:r>
          </a:p>
          <a:p>
            <a:endParaRPr lang="en-US" altLang="ko-KR" dirty="0"/>
          </a:p>
          <a:p>
            <a:r>
              <a:rPr lang="en-US" altLang="ko-KR" dirty="0"/>
              <a:t>Additionally, to give the condition of 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Google Sans"/>
              </a:rPr>
              <a:t>Determinant</a:t>
            </a:r>
            <a:r>
              <a:rPr lang="en-US" altLang="ko-KR" dirty="0"/>
              <a:t>=0, we can make F more robust by transforming it as follows: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EFD24-20FD-492C-A640-AFF75D32C07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727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Then I will explain the process of solving </a:t>
            </a:r>
            <a:r>
              <a:rPr lang="en-US" altLang="ko-KR" dirty="0" err="1"/>
              <a:t>sfm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This task is conducted in python and </a:t>
            </a:r>
            <a:r>
              <a:rPr lang="en-US" altLang="ko-KR" dirty="0" err="1"/>
              <a:t>matlab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we recommend to do the task in </a:t>
            </a:r>
            <a:r>
              <a:rPr lang="en-US" altLang="ko-KR" dirty="0" err="1"/>
              <a:t>matlab</a:t>
            </a:r>
            <a:r>
              <a:rPr lang="en-US" altLang="ko-KR" dirty="0"/>
              <a:t>, but since you are familiar with python, I will explain how to do it with python as well.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EFD24-20FD-492C-A640-AFF75D32C07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22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The process of </a:t>
            </a:r>
            <a:r>
              <a:rPr lang="en-US" altLang="ko-KR" sz="1200" b="1" dirty="0"/>
              <a:t>estimating three-dimensional structures from two-dimensional image sequences</a:t>
            </a:r>
            <a:r>
              <a:rPr lang="en-US" altLang="ko-KR" sz="1200" dirty="0"/>
              <a:t> which may be coupled with local motion signals.</a:t>
            </a:r>
          </a:p>
          <a:p>
            <a:r>
              <a:rPr lang="en-US" altLang="ko-KR" dirty="0"/>
              <a:t>As input, we need pictures taken from multiple directions of the same object.</a:t>
            </a:r>
          </a:p>
          <a:p>
            <a:r>
              <a:rPr lang="en-US" altLang="ko-KR" dirty="0"/>
              <a:t>The output is camera pose and 3D structure of the scene, camera rotation, translation, and 3d points as notation.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EFD24-20FD-492C-A640-AFF75D32C07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4295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Here's an overview:</a:t>
            </a:r>
          </a:p>
          <a:p>
            <a:r>
              <a:rPr lang="en-US" altLang="ko-KR" dirty="0"/>
              <a:t>First of all, the object is photographed from several directions.</a:t>
            </a:r>
          </a:p>
          <a:p>
            <a:r>
              <a:rPr lang="en-US" altLang="ko-KR" dirty="0"/>
              <a:t>Then, after extracting feature points from the photographed object, they are matched.</a:t>
            </a:r>
          </a:p>
          <a:p>
            <a:r>
              <a:rPr lang="en-US" altLang="ko-KR" dirty="0"/>
              <a:t>Finally, it is the process of obtaining the pose and 3d point coordinates of two cameras using the matched points.</a:t>
            </a:r>
          </a:p>
          <a:p>
            <a:endParaRPr lang="en-US" altLang="ko-KR" dirty="0"/>
          </a:p>
          <a:p>
            <a:r>
              <a:rPr lang="ko-KR" altLang="en-US" dirty="0"/>
              <a:t>우선 </a:t>
            </a:r>
            <a:r>
              <a:rPr lang="ko-KR" altLang="en-US" dirty="0" err="1"/>
              <a:t>여러방향에서</a:t>
            </a:r>
            <a:r>
              <a:rPr lang="ko-KR" altLang="en-US" dirty="0"/>
              <a:t> 물체를 촬영합니다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그후 촬영한 물체에서 </a:t>
            </a:r>
            <a:r>
              <a:rPr lang="en-US" altLang="ko-KR" dirty="0"/>
              <a:t>feature point</a:t>
            </a:r>
            <a:r>
              <a:rPr lang="ko-KR" altLang="en-US" dirty="0"/>
              <a:t>를 추출 후 </a:t>
            </a:r>
            <a:r>
              <a:rPr lang="en-US" altLang="ko-KR" dirty="0"/>
              <a:t>, </a:t>
            </a:r>
            <a:r>
              <a:rPr lang="ko-KR" altLang="en-US" dirty="0"/>
              <a:t>이들을 </a:t>
            </a:r>
            <a:r>
              <a:rPr lang="en-US" altLang="ko-KR" dirty="0"/>
              <a:t>matching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</a:t>
            </a:r>
            <a:r>
              <a:rPr lang="en-US" altLang="ko-KR" dirty="0"/>
              <a:t>, matching</a:t>
            </a:r>
            <a:r>
              <a:rPr lang="ko-KR" altLang="en-US" dirty="0"/>
              <a:t>된 포인트들을 이용해 두 카메라의 </a:t>
            </a:r>
            <a:r>
              <a:rPr lang="en-US" altLang="ko-KR" dirty="0"/>
              <a:t>pose</a:t>
            </a:r>
            <a:r>
              <a:rPr lang="ko-KR" altLang="en-US" dirty="0"/>
              <a:t>와 </a:t>
            </a:r>
            <a:r>
              <a:rPr lang="en-US" altLang="ko-KR" dirty="0"/>
              <a:t>3d point </a:t>
            </a:r>
            <a:r>
              <a:rPr lang="ko-KR" altLang="en-US" dirty="0"/>
              <a:t>좌표를 구하는 과정입니다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EFD24-20FD-492C-A640-AFF75D32C07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6717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If you attach a few more images here, you can get a 3d structure of the whole model as follows.</a:t>
            </a:r>
          </a:p>
          <a:p>
            <a:r>
              <a:rPr lang="ko-KR" altLang="en-US" dirty="0"/>
              <a:t>하지만 이 과정은 추가점수를 위한 과정이고</a:t>
            </a:r>
            <a:r>
              <a:rPr lang="en-US" altLang="ko-KR" dirty="0"/>
              <a:t>, </a:t>
            </a:r>
            <a:r>
              <a:rPr lang="ko-KR" altLang="en-US" dirty="0"/>
              <a:t>우선 </a:t>
            </a:r>
            <a:r>
              <a:rPr lang="en-US" altLang="ko-KR" dirty="0"/>
              <a:t>pa2</a:t>
            </a:r>
            <a:r>
              <a:rPr lang="ko-KR" altLang="en-US" dirty="0"/>
              <a:t>는 </a:t>
            </a:r>
            <a:r>
              <a:rPr lang="en-US" altLang="ko-KR" dirty="0"/>
              <a:t>2-view</a:t>
            </a:r>
            <a:r>
              <a:rPr lang="ko-KR" altLang="en-US" dirty="0"/>
              <a:t>만 붙이는 것으로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EFD24-20FD-492C-A640-AFF75D32C07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969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Here are the details of the whole process:</a:t>
            </a:r>
          </a:p>
          <a:p>
            <a:r>
              <a:rPr lang="en-US" altLang="ko-KR" dirty="0"/>
              <a:t>Let me explain these things slowly.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EFD24-20FD-492C-A640-AFF75D32C07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6799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Here are the details of the whole process:</a:t>
            </a:r>
          </a:p>
          <a:p>
            <a:r>
              <a:rPr lang="en-US" altLang="ko-KR" dirty="0"/>
              <a:t>Let me explain these things slowly.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EFD24-20FD-492C-A640-AFF75D32C07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9085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Here are the details of the whole process:</a:t>
            </a:r>
          </a:p>
          <a:p>
            <a:r>
              <a:rPr lang="en-US" altLang="ko-KR" dirty="0"/>
              <a:t>Let me explain these things slowly.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EFD24-20FD-492C-A640-AFF75D32C07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93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5F75DC-2DAD-45AD-BC6F-C3559FDD87A9}" type="slidenum">
              <a:rPr lang="en-US" smtClean="0">
                <a:latin typeface="Arial" pitchFamily="34" charset="0"/>
                <a:cs typeface="Arial" pitchFamily="34" charset="0"/>
              </a:rPr>
              <a:pPr/>
              <a:t>2</a:t>
            </a:fld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ko-KR" dirty="0">
                <a:latin typeface="Arial" pitchFamily="34" charset="0"/>
                <a:cs typeface="Arial" pitchFamily="34" charset="0"/>
              </a:rPr>
              <a:t>Let me explain the coordinate system first, In order to do geometry as well as </a:t>
            </a:r>
            <a:r>
              <a:rPr lang="en-US" altLang="ko-KR" dirty="0" err="1">
                <a:latin typeface="Arial" pitchFamily="34" charset="0"/>
                <a:cs typeface="Arial" pitchFamily="34" charset="0"/>
              </a:rPr>
              <a:t>sfm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, you need to know the coordinate system transformation well.</a:t>
            </a:r>
          </a:p>
          <a:p>
            <a:pPr eaLnBrk="1" hangingPunct="1"/>
            <a:r>
              <a:rPr lang="en-US" altLang="ko-KR" dirty="0">
                <a:latin typeface="Arial" pitchFamily="34" charset="0"/>
                <a:cs typeface="Arial" pitchFamily="34" charset="0"/>
              </a:rPr>
              <a:t>In</a:t>
            </a:r>
            <a:r>
              <a:rPr lang="ko-KR" alt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the geometry, There are 4 coordinate systems.</a:t>
            </a:r>
          </a:p>
          <a:p>
            <a:pPr eaLnBrk="1" hangingPunct="1"/>
            <a:r>
              <a:rPr lang="en-US" altLang="ko-KR" dirty="0">
                <a:latin typeface="Arial" pitchFamily="34" charset="0"/>
                <a:cs typeface="Arial" pitchFamily="34" charset="0"/>
              </a:rPr>
              <a:t>World, camera coordinate system is 3D, Norm, pixel coordinate system is 2D</a:t>
            </a:r>
          </a:p>
          <a:p>
            <a:pPr eaLnBrk="1" hangingPunct="1"/>
            <a:r>
              <a:rPr lang="en-US" altLang="ko-KR" dirty="0">
                <a:latin typeface="Arial" pitchFamily="34" charset="0"/>
                <a:cs typeface="Arial" pitchFamily="34" charset="0"/>
              </a:rPr>
              <a:t>Here, I will notate the uppercase P as a three-dimensional point and the lowercase p as a two-dimensional point.</a:t>
            </a:r>
          </a:p>
          <a:p>
            <a:pPr eaLnBrk="1" hangingPunct="1"/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pPr eaLnBrk="1" hangingPunct="1"/>
            <a:r>
              <a:rPr lang="ko-KR" altLang="en-US" dirty="0">
                <a:latin typeface="Arial" pitchFamily="34" charset="0"/>
                <a:cs typeface="Arial" pitchFamily="34" charset="0"/>
              </a:rPr>
              <a:t>좌표계 먼저 설명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, </a:t>
            </a:r>
            <a:r>
              <a:rPr lang="en-US" altLang="ko-KR" dirty="0" err="1">
                <a:latin typeface="Arial" pitchFamily="34" charset="0"/>
                <a:cs typeface="Arial" pitchFamily="34" charset="0"/>
              </a:rPr>
              <a:t>sfm</a:t>
            </a:r>
            <a:r>
              <a:rPr lang="ko-KR" altLang="en-US" dirty="0">
                <a:latin typeface="Arial" pitchFamily="34" charset="0"/>
                <a:cs typeface="Arial" pitchFamily="34" charset="0"/>
              </a:rPr>
              <a:t>뿐만이 아닌 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geometry</a:t>
            </a:r>
            <a:r>
              <a:rPr lang="ko-KR" altLang="en-US" dirty="0">
                <a:latin typeface="Arial" pitchFamily="34" charset="0"/>
                <a:cs typeface="Arial" pitchFamily="34" charset="0"/>
              </a:rPr>
              <a:t>를 하기위해서는 좌표계 변환을 잘 알아야한다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.</a:t>
            </a:r>
          </a:p>
          <a:p>
            <a:pPr eaLnBrk="1" hangingPunct="1"/>
            <a:r>
              <a:rPr lang="en-US" dirty="0">
                <a:latin typeface="Arial" pitchFamily="34" charset="0"/>
                <a:cs typeface="Arial" pitchFamily="34" charset="0"/>
              </a:rPr>
              <a:t>1, 2, 3, 4 </a:t>
            </a:r>
            <a:r>
              <a:rPr lang="ko-KR" altLang="en-US" dirty="0">
                <a:latin typeface="Arial" pitchFamily="34" charset="0"/>
                <a:cs typeface="Arial" pitchFamily="34" charset="0"/>
              </a:rPr>
              <a:t>좌표계가 있다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pPr eaLnBrk="1" hangingPunct="1"/>
            <a:r>
              <a:rPr lang="en-US" dirty="0">
                <a:latin typeface="Arial" pitchFamily="34" charset="0"/>
                <a:cs typeface="Arial" pitchFamily="34" charset="0"/>
              </a:rPr>
              <a:t>World, camera </a:t>
            </a:r>
            <a:r>
              <a:rPr lang="ko-KR" altLang="en-US" dirty="0">
                <a:latin typeface="Arial" pitchFamily="34" charset="0"/>
                <a:cs typeface="Arial" pitchFamily="34" charset="0"/>
              </a:rPr>
              <a:t>좌표계는 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3</a:t>
            </a:r>
            <a:r>
              <a:rPr lang="ko-KR" altLang="en-US" dirty="0">
                <a:latin typeface="Arial" pitchFamily="34" charset="0"/>
                <a:cs typeface="Arial" pitchFamily="34" charset="0"/>
              </a:rPr>
              <a:t>차원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, Norm, pixel </a:t>
            </a:r>
            <a:r>
              <a:rPr lang="ko-KR" altLang="en-US" dirty="0">
                <a:latin typeface="Arial" pitchFamily="34" charset="0"/>
                <a:cs typeface="Arial" pitchFamily="34" charset="0"/>
              </a:rPr>
              <a:t>좌표계는 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2</a:t>
            </a:r>
            <a:r>
              <a:rPr lang="ko-KR" altLang="en-US" dirty="0">
                <a:latin typeface="Arial" pitchFamily="34" charset="0"/>
                <a:cs typeface="Arial" pitchFamily="34" charset="0"/>
              </a:rPr>
              <a:t>차원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pPr eaLnBrk="1" hangingPunct="1"/>
            <a:r>
              <a:rPr lang="en-US" dirty="0">
                <a:latin typeface="Arial" pitchFamily="34" charset="0"/>
                <a:cs typeface="Arial" pitchFamily="34" charset="0"/>
              </a:rPr>
              <a:t>P</a:t>
            </a:r>
            <a:r>
              <a:rPr lang="ko-KR" altLang="en-US" dirty="0">
                <a:latin typeface="Arial" pitchFamily="34" charset="0"/>
                <a:cs typeface="Arial" pitchFamily="34" charset="0"/>
              </a:rPr>
              <a:t>는 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3</a:t>
            </a:r>
            <a:r>
              <a:rPr lang="ko-KR" altLang="en-US" dirty="0">
                <a:latin typeface="Arial" pitchFamily="34" charset="0"/>
                <a:cs typeface="Arial" pitchFamily="34" charset="0"/>
              </a:rPr>
              <a:t>차원 점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, pixel</a:t>
            </a:r>
            <a:r>
              <a:rPr lang="ko-KR" altLang="en-US" dirty="0">
                <a:latin typeface="Arial" pitchFamily="34" charset="0"/>
                <a:cs typeface="Arial" pitchFamily="34" charset="0"/>
              </a:rPr>
              <a:t>은 이미지 좌표계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, norm. </a:t>
            </a:r>
            <a:r>
              <a:rPr lang="ko-KR" altLang="en-US" dirty="0">
                <a:latin typeface="Arial" pitchFamily="34" charset="0"/>
                <a:cs typeface="Arial" pitchFamily="34" charset="0"/>
              </a:rPr>
              <a:t>은 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camera center</a:t>
            </a:r>
            <a:r>
              <a:rPr lang="ko-KR" altLang="en-US" dirty="0">
                <a:latin typeface="Arial" pitchFamily="34" charset="0"/>
                <a:cs typeface="Arial" pitchFamily="34" charset="0"/>
              </a:rPr>
              <a:t>에서 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z=1</a:t>
            </a:r>
            <a:r>
              <a:rPr lang="ko-KR" altLang="en-US" dirty="0">
                <a:latin typeface="Arial" pitchFamily="34" charset="0"/>
                <a:cs typeface="Arial" pitchFamily="34" charset="0"/>
              </a:rPr>
              <a:t>에 위치한 좌표계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pPr eaLnBrk="1" hangingPunct="1"/>
            <a:r>
              <a:rPr lang="en-US" dirty="0">
                <a:latin typeface="Arial" pitchFamily="34" charset="0"/>
                <a:cs typeface="Arial" pitchFamily="34" charset="0"/>
              </a:rPr>
              <a:t>P,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P_c</a:t>
            </a:r>
            <a:r>
              <a:rPr lang="ko-KR" altLang="en-US" dirty="0">
                <a:latin typeface="Arial" pitchFamily="34" charset="0"/>
                <a:cs typeface="Arial" pitchFamily="34" charset="0"/>
              </a:rPr>
              <a:t>는 같은 점이나 어떤 좌표계에서 바라보는지에 따라 값이 다르다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3644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Here are the details of the whole process:</a:t>
            </a:r>
          </a:p>
          <a:p>
            <a:r>
              <a:rPr lang="en-US" altLang="ko-KR" dirty="0"/>
              <a:t>Let me explain these things slowly.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EFD24-20FD-492C-A640-AFF75D32C07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7897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Here are the details of the whole process:</a:t>
            </a:r>
          </a:p>
          <a:p>
            <a:r>
              <a:rPr lang="en-US" altLang="ko-KR" dirty="0"/>
              <a:t>Let me explain these things slowly.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EFD24-20FD-492C-A640-AFF75D32C07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7045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Here are the details of the whole process:</a:t>
            </a:r>
          </a:p>
          <a:p>
            <a:r>
              <a:rPr lang="en-US" altLang="ko-KR" dirty="0"/>
              <a:t>Let me explain these things slowly.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EFD24-20FD-492C-A640-AFF75D32C07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536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Here are the details of the whole process:</a:t>
            </a:r>
          </a:p>
          <a:p>
            <a:r>
              <a:rPr lang="en-US" altLang="ko-KR" dirty="0"/>
              <a:t>Let me explain these things slowly.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EFD24-20FD-492C-A640-AFF75D32C07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7435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Here are the details of the whole process:</a:t>
            </a:r>
          </a:p>
          <a:p>
            <a:r>
              <a:rPr lang="en-US" altLang="ko-KR" dirty="0"/>
              <a:t>Let me explain these things slowly.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EFD24-20FD-492C-A640-AFF75D32C07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0810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Here are the details of the whole process:</a:t>
            </a:r>
          </a:p>
          <a:p>
            <a:r>
              <a:rPr lang="en-US" altLang="ko-KR" dirty="0"/>
              <a:t>Let me explain these things slowly.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EFD24-20FD-492C-A640-AFF75D32C07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2094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Here are the details of the whole process:</a:t>
            </a:r>
          </a:p>
          <a:p>
            <a:r>
              <a:rPr lang="en-US" altLang="ko-KR" dirty="0"/>
              <a:t>Let me explain these things slowly.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EFD24-20FD-492C-A640-AFF75D32C07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2066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Here are the details of the whole process:</a:t>
            </a:r>
          </a:p>
          <a:p>
            <a:r>
              <a:rPr lang="en-US" altLang="ko-KR" dirty="0"/>
              <a:t>Let me explain these things slowly.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EFD24-20FD-492C-A640-AFF75D32C07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1932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Bundle Adjustment calculates the reprojection error with the matching 2d pixel after projecting all 3d points observed by the camera.</a:t>
            </a:r>
          </a:p>
          <a:p>
            <a:r>
              <a:rPr lang="en-US" altLang="ko-KR" dirty="0"/>
              <a:t>After that, the pose and 3d points are optimized by calculating the gradient in a way that minimizes it.</a:t>
            </a:r>
          </a:p>
          <a:p>
            <a:r>
              <a:rPr lang="en-US" altLang="ko-KR" dirty="0"/>
              <a:t>Repeat this several times until convergence.</a:t>
            </a:r>
          </a:p>
          <a:p>
            <a:endParaRPr lang="en-US" altLang="ko-KR" dirty="0"/>
          </a:p>
          <a:p>
            <a:r>
              <a:rPr lang="en-US" altLang="ko-KR" dirty="0"/>
              <a:t>Bundle Adjustment</a:t>
            </a:r>
            <a:r>
              <a:rPr lang="ko-KR" altLang="en-US" dirty="0"/>
              <a:t>는 카메라에서 관측된 모든 </a:t>
            </a:r>
            <a:r>
              <a:rPr lang="en-US" altLang="ko-KR" dirty="0"/>
              <a:t>3d points</a:t>
            </a:r>
            <a:r>
              <a:rPr lang="ko-KR" altLang="en-US" dirty="0"/>
              <a:t>들을 </a:t>
            </a:r>
            <a:r>
              <a:rPr lang="ko-KR" altLang="en-US" dirty="0" err="1"/>
              <a:t>사영</a:t>
            </a:r>
            <a:r>
              <a:rPr lang="ko-KR" altLang="en-US" dirty="0"/>
              <a:t> </a:t>
            </a:r>
            <a:r>
              <a:rPr lang="ko-KR" altLang="en-US" dirty="0" err="1"/>
              <a:t>시킨뒤</a:t>
            </a:r>
            <a:r>
              <a:rPr lang="en-US" altLang="ko-KR" dirty="0"/>
              <a:t>, </a:t>
            </a:r>
            <a:r>
              <a:rPr lang="ko-KR" altLang="en-US" dirty="0"/>
              <a:t>이에 매칭된 </a:t>
            </a:r>
            <a:r>
              <a:rPr lang="en-US" altLang="ko-KR" dirty="0"/>
              <a:t>2d pixel</a:t>
            </a:r>
            <a:r>
              <a:rPr lang="ko-KR" altLang="en-US" dirty="0"/>
              <a:t>과의 </a:t>
            </a:r>
            <a:r>
              <a:rPr lang="en-US" altLang="ko-KR" dirty="0"/>
              <a:t>reprojection error</a:t>
            </a:r>
            <a:r>
              <a:rPr lang="ko-KR" altLang="en-US" dirty="0"/>
              <a:t>를 계산합니다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이를 최소화 하는 방식으로 </a:t>
            </a:r>
            <a:r>
              <a:rPr lang="en-US" altLang="ko-KR" dirty="0"/>
              <a:t>gradient</a:t>
            </a:r>
            <a:r>
              <a:rPr lang="ko-KR" altLang="en-US" dirty="0"/>
              <a:t>를 계산하여 </a:t>
            </a:r>
            <a:r>
              <a:rPr lang="en-US" altLang="ko-KR" dirty="0"/>
              <a:t>pose</a:t>
            </a:r>
            <a:r>
              <a:rPr lang="ko-KR" altLang="en-US" dirty="0"/>
              <a:t>와 </a:t>
            </a:r>
            <a:r>
              <a:rPr lang="en-US" altLang="ko-KR" dirty="0"/>
              <a:t>3d points</a:t>
            </a:r>
            <a:r>
              <a:rPr lang="ko-KR" altLang="en-US" dirty="0"/>
              <a:t>를 최적화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</a:t>
            </a:r>
            <a:r>
              <a:rPr lang="ko-KR" altLang="en-US" dirty="0" err="1"/>
              <a:t>수렴할때까지</a:t>
            </a:r>
            <a:r>
              <a:rPr lang="ko-KR" altLang="en-US" dirty="0"/>
              <a:t> </a:t>
            </a:r>
            <a:r>
              <a:rPr lang="ko-KR" altLang="en-US" dirty="0" err="1"/>
              <a:t>여러번</a:t>
            </a:r>
            <a:r>
              <a:rPr lang="ko-KR" altLang="en-US" dirty="0"/>
              <a:t> 반복합니다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EFD24-20FD-492C-A640-AFF75D32C07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2682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Bundle Adjustment calculates the reprojection error with the matching 2d pixel after projecting all 3d points observed by the camera.</a:t>
            </a:r>
          </a:p>
          <a:p>
            <a:r>
              <a:rPr lang="en-US" altLang="ko-KR" dirty="0"/>
              <a:t>After that, the pose and 3d points are optimized by calculating the gradient in a way that minimizes it.</a:t>
            </a:r>
          </a:p>
          <a:p>
            <a:r>
              <a:rPr lang="en-US" altLang="ko-KR" dirty="0"/>
              <a:t>Repeat this several times until convergence.</a:t>
            </a:r>
          </a:p>
          <a:p>
            <a:endParaRPr lang="en-US" altLang="ko-KR" dirty="0"/>
          </a:p>
          <a:p>
            <a:r>
              <a:rPr lang="en-US" altLang="ko-KR" dirty="0"/>
              <a:t>Bundle Adjustment</a:t>
            </a:r>
            <a:r>
              <a:rPr lang="ko-KR" altLang="en-US" dirty="0"/>
              <a:t>는 카메라에서 관측된 모든 </a:t>
            </a:r>
            <a:r>
              <a:rPr lang="en-US" altLang="ko-KR" dirty="0"/>
              <a:t>3d points</a:t>
            </a:r>
            <a:r>
              <a:rPr lang="ko-KR" altLang="en-US" dirty="0"/>
              <a:t>들을 </a:t>
            </a:r>
            <a:r>
              <a:rPr lang="ko-KR" altLang="en-US" dirty="0" err="1"/>
              <a:t>사영</a:t>
            </a:r>
            <a:r>
              <a:rPr lang="ko-KR" altLang="en-US" dirty="0"/>
              <a:t> </a:t>
            </a:r>
            <a:r>
              <a:rPr lang="ko-KR" altLang="en-US" dirty="0" err="1"/>
              <a:t>시킨뒤</a:t>
            </a:r>
            <a:r>
              <a:rPr lang="en-US" altLang="ko-KR" dirty="0"/>
              <a:t>, </a:t>
            </a:r>
            <a:r>
              <a:rPr lang="ko-KR" altLang="en-US" dirty="0"/>
              <a:t>이에 매칭된 </a:t>
            </a:r>
            <a:r>
              <a:rPr lang="en-US" altLang="ko-KR" dirty="0"/>
              <a:t>2d pixel</a:t>
            </a:r>
            <a:r>
              <a:rPr lang="ko-KR" altLang="en-US" dirty="0"/>
              <a:t>과의 </a:t>
            </a:r>
            <a:r>
              <a:rPr lang="en-US" altLang="ko-KR" dirty="0"/>
              <a:t>reprojection error</a:t>
            </a:r>
            <a:r>
              <a:rPr lang="ko-KR" altLang="en-US" dirty="0"/>
              <a:t>를 계산합니다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이를 최소화 하는 방식으로 </a:t>
            </a:r>
            <a:r>
              <a:rPr lang="en-US" altLang="ko-KR" dirty="0"/>
              <a:t>gradient</a:t>
            </a:r>
            <a:r>
              <a:rPr lang="ko-KR" altLang="en-US" dirty="0"/>
              <a:t>를 계산하여 </a:t>
            </a:r>
            <a:r>
              <a:rPr lang="en-US" altLang="ko-KR" dirty="0"/>
              <a:t>pose</a:t>
            </a:r>
            <a:r>
              <a:rPr lang="ko-KR" altLang="en-US" dirty="0"/>
              <a:t>와 </a:t>
            </a:r>
            <a:r>
              <a:rPr lang="en-US" altLang="ko-KR" dirty="0"/>
              <a:t>3d points</a:t>
            </a:r>
            <a:r>
              <a:rPr lang="ko-KR" altLang="en-US" dirty="0"/>
              <a:t>를 최적화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</a:t>
            </a:r>
            <a:r>
              <a:rPr lang="ko-KR" altLang="en-US" dirty="0" err="1"/>
              <a:t>수렴할때까지</a:t>
            </a:r>
            <a:r>
              <a:rPr lang="ko-KR" altLang="en-US" dirty="0"/>
              <a:t> </a:t>
            </a:r>
            <a:r>
              <a:rPr lang="ko-KR" altLang="en-US" dirty="0" err="1"/>
              <a:t>여러번</a:t>
            </a:r>
            <a:r>
              <a:rPr lang="ko-KR" altLang="en-US" dirty="0"/>
              <a:t> 반복합니다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EFD24-20FD-492C-A640-AFF75D32C07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501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5F75DC-2DAD-45AD-BC6F-C3559FDD87A9}" type="slidenum">
              <a:rPr lang="en-US" smtClean="0">
                <a:latin typeface="Arial" pitchFamily="34" charset="0"/>
                <a:cs typeface="Arial" pitchFamily="34" charset="0"/>
              </a:rPr>
              <a:pPr/>
              <a:t>3</a:t>
            </a:fld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ko-KR" dirty="0">
                <a:latin typeface="Arial" pitchFamily="34" charset="0"/>
                <a:cs typeface="Arial" pitchFamily="34" charset="0"/>
              </a:rPr>
              <a:t>The transformation of the coordinate system for the </a:t>
            </a:r>
            <a:r>
              <a:rPr lang="en-US" altLang="ko-KR" dirty="0" err="1">
                <a:latin typeface="Arial" pitchFamily="34" charset="0"/>
                <a:cs typeface="Arial" pitchFamily="34" charset="0"/>
              </a:rPr>
              <a:t>Sfm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 task is done in the order of P-&gt;</a:t>
            </a:r>
            <a:r>
              <a:rPr lang="en-US" altLang="ko-KR" dirty="0" err="1">
                <a:latin typeface="Arial" pitchFamily="34" charset="0"/>
                <a:cs typeface="Arial" pitchFamily="34" charset="0"/>
              </a:rPr>
              <a:t>P_c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-&gt;</a:t>
            </a:r>
            <a:r>
              <a:rPr lang="en-US" altLang="ko-KR" dirty="0" err="1">
                <a:latin typeface="Arial" pitchFamily="34" charset="0"/>
                <a:cs typeface="Arial" pitchFamily="34" charset="0"/>
              </a:rPr>
              <a:t>p_img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-&gt;</a:t>
            </a:r>
            <a:r>
              <a:rPr lang="en-US" altLang="ko-KR" dirty="0" err="1">
                <a:latin typeface="Arial" pitchFamily="34" charset="0"/>
                <a:cs typeface="Arial" pitchFamily="34" charset="0"/>
              </a:rPr>
              <a:t>p_norm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.</a:t>
            </a:r>
          </a:p>
          <a:p>
            <a:pPr eaLnBrk="1" hangingPunct="1"/>
            <a:r>
              <a:rPr lang="en-US" altLang="ko-KR" dirty="0">
                <a:latin typeface="Arial" pitchFamily="34" charset="0"/>
                <a:cs typeface="Arial" pitchFamily="34" charset="0"/>
              </a:rPr>
              <a:t>First, the camera coordinate system is expressed as a transformation of the world coordinate system through R and t. </a:t>
            </a:r>
          </a:p>
          <a:p>
            <a:pPr eaLnBrk="1" hangingPunct="1"/>
            <a:r>
              <a:rPr lang="en-US" altLang="ko-KR" dirty="0">
                <a:latin typeface="Arial" pitchFamily="34" charset="0"/>
                <a:cs typeface="Arial" pitchFamily="34" charset="0"/>
              </a:rPr>
              <a:t>To put it simply, you can think of the camera center as a coordinate system with the origin.</a:t>
            </a:r>
          </a:p>
          <a:p>
            <a:pPr eaLnBrk="1" hangingPunct="1"/>
            <a:r>
              <a:rPr lang="en-US" altLang="ko-KR" dirty="0">
                <a:latin typeface="Arial" pitchFamily="34" charset="0"/>
                <a:cs typeface="Arial" pitchFamily="34" charset="0"/>
              </a:rPr>
              <a:t>For the </a:t>
            </a:r>
            <a:r>
              <a:rPr lang="en-US" altLang="ko-KR" dirty="0" err="1">
                <a:latin typeface="Arial" pitchFamily="34" charset="0"/>
                <a:cs typeface="Arial" pitchFamily="34" charset="0"/>
              </a:rPr>
              <a:t>sfm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 task, you need to know how to transform the above coordinate system.</a:t>
            </a:r>
          </a:p>
          <a:p>
            <a:pPr eaLnBrk="1" hangingPunct="1"/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pPr eaLnBrk="1" hangingPunct="1"/>
            <a:r>
              <a:rPr lang="ko-KR" altLang="en-US" dirty="0">
                <a:latin typeface="Arial" pitchFamily="34" charset="0"/>
                <a:cs typeface="Arial" pitchFamily="34" charset="0"/>
              </a:rPr>
              <a:t>카메라 좌표계는 상대적인 개념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, world </a:t>
            </a:r>
            <a:r>
              <a:rPr lang="ko-KR" altLang="en-US" dirty="0">
                <a:latin typeface="Arial" pitchFamily="34" charset="0"/>
                <a:cs typeface="Arial" pitchFamily="34" charset="0"/>
              </a:rPr>
              <a:t>좌표계에서 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[</a:t>
            </a:r>
            <a:r>
              <a:rPr lang="en-US" altLang="ko-KR" dirty="0" err="1">
                <a:latin typeface="Arial" pitchFamily="34" charset="0"/>
                <a:cs typeface="Arial" pitchFamily="34" charset="0"/>
              </a:rPr>
              <a:t>R|t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]</a:t>
            </a:r>
            <a:r>
              <a:rPr lang="ko-KR" altLang="en-US" dirty="0">
                <a:latin typeface="Arial" pitchFamily="34" charset="0"/>
                <a:cs typeface="Arial" pitchFamily="34" charset="0"/>
              </a:rPr>
              <a:t>를 통해 좌표계 변환이 이루어짐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pPr eaLnBrk="1" hangingPunct="1"/>
            <a:r>
              <a:rPr lang="ko-KR" altLang="en-US" dirty="0">
                <a:latin typeface="Arial" pitchFamily="34" charset="0"/>
                <a:cs typeface="Arial" pitchFamily="34" charset="0"/>
              </a:rPr>
              <a:t>쉽게 생각해서 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camera center</a:t>
            </a:r>
            <a:r>
              <a:rPr lang="ko-KR" altLang="en-US" dirty="0">
                <a:latin typeface="Arial" pitchFamily="34" charset="0"/>
                <a:cs typeface="Arial" pitchFamily="34" charset="0"/>
              </a:rPr>
              <a:t>가 원점인 좌표계라고 보면 된다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.</a:t>
            </a:r>
          </a:p>
          <a:p>
            <a:pPr eaLnBrk="1" hangingPunct="1"/>
            <a:r>
              <a:rPr lang="ko-KR" altLang="en-US" dirty="0">
                <a:latin typeface="Arial" pitchFamily="34" charset="0"/>
                <a:cs typeface="Arial" pitchFamily="34" charset="0"/>
              </a:rPr>
              <a:t>이후에 설명의 편의를 위해 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R, t</a:t>
            </a:r>
            <a:r>
              <a:rPr lang="ko-KR" altLang="en-US" dirty="0">
                <a:latin typeface="Arial" pitchFamily="34" charset="0"/>
                <a:cs typeface="Arial" pitchFamily="34" charset="0"/>
              </a:rPr>
              <a:t>을 통칭해 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camera pose</a:t>
            </a:r>
            <a:r>
              <a:rPr lang="ko-KR" altLang="en-US" dirty="0">
                <a:latin typeface="Arial" pitchFamily="34" charset="0"/>
                <a:cs typeface="Arial" pitchFamily="34" charset="0"/>
              </a:rPr>
              <a:t>라고 부르겠습니다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.</a:t>
            </a:r>
          </a:p>
          <a:p>
            <a:pPr eaLnBrk="1" hangingPunct="1"/>
            <a:r>
              <a:rPr lang="en-US" altLang="ko-KR" dirty="0" err="1">
                <a:latin typeface="Arial" pitchFamily="34" charset="0"/>
                <a:cs typeface="Arial" pitchFamily="34" charset="0"/>
              </a:rPr>
              <a:t>Sfm</a:t>
            </a:r>
            <a:r>
              <a:rPr lang="ko-KR" altLang="en-US" dirty="0">
                <a:latin typeface="Arial" pitchFamily="34" charset="0"/>
                <a:cs typeface="Arial" pitchFamily="34" charset="0"/>
              </a:rPr>
              <a:t>과제를 위한 좌표계의 변환은 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P-&gt;</a:t>
            </a:r>
            <a:r>
              <a:rPr lang="en-US" altLang="ko-KR" dirty="0" err="1">
                <a:latin typeface="Arial" pitchFamily="34" charset="0"/>
                <a:cs typeface="Arial" pitchFamily="34" charset="0"/>
              </a:rPr>
              <a:t>P_c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-&gt;</a:t>
            </a:r>
            <a:r>
              <a:rPr lang="en-US" altLang="ko-KR" dirty="0" err="1">
                <a:latin typeface="Arial" pitchFamily="34" charset="0"/>
                <a:cs typeface="Arial" pitchFamily="34" charset="0"/>
              </a:rPr>
              <a:t>p_img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-&gt;</a:t>
            </a:r>
            <a:r>
              <a:rPr lang="en-US" altLang="ko-KR" dirty="0" err="1">
                <a:latin typeface="Arial" pitchFamily="34" charset="0"/>
                <a:cs typeface="Arial" pitchFamily="34" charset="0"/>
              </a:rPr>
              <a:t>p_norm</a:t>
            </a:r>
            <a:r>
              <a:rPr lang="ko-KR" altLang="en-US" dirty="0">
                <a:latin typeface="Arial" pitchFamily="34" charset="0"/>
                <a:cs typeface="Arial" pitchFamily="34" charset="0"/>
              </a:rPr>
              <a:t>의 순서로 이루어진다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4843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 </a:t>
            </a:r>
            <a:r>
              <a:rPr lang="en-US" altLang="ko-KR" dirty="0" err="1"/>
              <a:t>matlab</a:t>
            </a:r>
            <a:r>
              <a:rPr lang="en-US" altLang="ko-KR" dirty="0"/>
              <a:t>, this function is implemented as lsqnonlin, and by using it, the Jacobian gradient is calculated and optimized. </a:t>
            </a:r>
          </a:p>
          <a:p>
            <a:r>
              <a:rPr lang="en-US" altLang="ko-KR" dirty="0"/>
              <a:t>Alternatively, you can optimize by calculating the Jacobian yourself.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EFD24-20FD-492C-A640-AFF75D32C07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5072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 </a:t>
            </a:r>
            <a:r>
              <a:rPr lang="en-US" altLang="ko-KR" dirty="0" err="1"/>
              <a:t>matlab</a:t>
            </a:r>
            <a:r>
              <a:rPr lang="en-US" altLang="ko-KR" dirty="0"/>
              <a:t>, this function is implemented as lsqnonlin, and by using it, the Jacobian gradient is calculated and optimized. </a:t>
            </a:r>
          </a:p>
          <a:p>
            <a:r>
              <a:rPr lang="en-US" altLang="ko-KR" dirty="0"/>
              <a:t>Alternatively, you can optimize by calculating the Jacobian yourself.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EFD24-20FD-492C-A640-AFF75D32C07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7931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 </a:t>
            </a:r>
            <a:r>
              <a:rPr lang="en-US" altLang="ko-KR" dirty="0" err="1"/>
              <a:t>matlab</a:t>
            </a:r>
            <a:r>
              <a:rPr lang="en-US" altLang="ko-KR" dirty="0"/>
              <a:t>, this function is implemented as lsqnonlin, and by using it, the Jacobian gradient is calculated and optimized. </a:t>
            </a:r>
          </a:p>
          <a:p>
            <a:r>
              <a:rPr lang="en-US" altLang="ko-KR" dirty="0"/>
              <a:t>Alternatively, you can optimize by calculating the Jacobian yourself.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EFD24-20FD-492C-A640-AFF75D32C07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3162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Additionally, if you calibrate your own photos and make an </a:t>
            </a:r>
            <a:r>
              <a:rPr lang="en-US" altLang="ko-KR" dirty="0" err="1"/>
              <a:t>sfm</a:t>
            </a:r>
            <a:r>
              <a:rPr lang="en-US" altLang="ko-KR" dirty="0"/>
              <a:t>, we will give you additional points.</a:t>
            </a:r>
          </a:p>
          <a:p>
            <a:r>
              <a:rPr lang="en-US" altLang="ko-KR" dirty="0"/>
              <a:t>Calibration is a way to obtain camera intrinsic, and you just need to shoot a grid-shaped checker board to get the camera intrinsic value.</a:t>
            </a:r>
          </a:p>
          <a:p>
            <a:r>
              <a:rPr lang="en-US" altLang="ko-KR" dirty="0"/>
              <a:t>Get the intrinsic parameters of your camera directly through the calibration method suitable for </a:t>
            </a:r>
            <a:r>
              <a:rPr lang="en-US" altLang="ko-KR" dirty="0" err="1"/>
              <a:t>matlab</a:t>
            </a:r>
            <a:r>
              <a:rPr lang="en-US" altLang="ko-KR" dirty="0"/>
              <a:t>/python from the link below.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EFD24-20FD-492C-A640-AFF75D32C07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0084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Here's an overview:</a:t>
            </a:r>
          </a:p>
          <a:p>
            <a:r>
              <a:rPr lang="en-US" altLang="ko-KR" dirty="0"/>
              <a:t>First of all, the object is photographed from several directions.</a:t>
            </a:r>
          </a:p>
          <a:p>
            <a:r>
              <a:rPr lang="en-US" altLang="ko-KR" dirty="0"/>
              <a:t>Then, after extracting feature points from the photographed object, they are matched.</a:t>
            </a:r>
          </a:p>
          <a:p>
            <a:r>
              <a:rPr lang="en-US" altLang="ko-KR" dirty="0"/>
              <a:t>Finally, it is the process of obtaining the pose and 3d point coordinates of two cameras using the matched points.</a:t>
            </a:r>
          </a:p>
          <a:p>
            <a:endParaRPr lang="en-US" altLang="ko-KR" dirty="0"/>
          </a:p>
          <a:p>
            <a:r>
              <a:rPr lang="ko-KR" altLang="en-US" dirty="0"/>
              <a:t>우선 </a:t>
            </a:r>
            <a:r>
              <a:rPr lang="ko-KR" altLang="en-US" dirty="0" err="1"/>
              <a:t>여러방향에서</a:t>
            </a:r>
            <a:r>
              <a:rPr lang="ko-KR" altLang="en-US" dirty="0"/>
              <a:t> 물체를 촬영합니다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그후 촬영한 물체에서 </a:t>
            </a:r>
            <a:r>
              <a:rPr lang="en-US" altLang="ko-KR" dirty="0"/>
              <a:t>feature point</a:t>
            </a:r>
            <a:r>
              <a:rPr lang="ko-KR" altLang="en-US" dirty="0"/>
              <a:t>를 추출 후 </a:t>
            </a:r>
            <a:r>
              <a:rPr lang="en-US" altLang="ko-KR" dirty="0"/>
              <a:t>, </a:t>
            </a:r>
            <a:r>
              <a:rPr lang="ko-KR" altLang="en-US" dirty="0"/>
              <a:t>이들을 </a:t>
            </a:r>
            <a:r>
              <a:rPr lang="en-US" altLang="ko-KR" dirty="0"/>
              <a:t>matching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</a:t>
            </a:r>
            <a:r>
              <a:rPr lang="en-US" altLang="ko-KR" dirty="0"/>
              <a:t>, matching</a:t>
            </a:r>
            <a:r>
              <a:rPr lang="ko-KR" altLang="en-US" dirty="0"/>
              <a:t>된 포인트들을 이용해 두 카메라의 </a:t>
            </a:r>
            <a:r>
              <a:rPr lang="en-US" altLang="ko-KR" dirty="0"/>
              <a:t>pose</a:t>
            </a:r>
            <a:r>
              <a:rPr lang="ko-KR" altLang="en-US" dirty="0"/>
              <a:t>와 </a:t>
            </a:r>
            <a:r>
              <a:rPr lang="en-US" altLang="ko-KR" dirty="0"/>
              <a:t>3d point </a:t>
            </a:r>
            <a:r>
              <a:rPr lang="ko-KR" altLang="en-US" dirty="0"/>
              <a:t>좌표를 구하는 과정입니다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EFD24-20FD-492C-A640-AFF75D32C07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4104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Points for each course are as follows:</a:t>
            </a:r>
          </a:p>
          <a:p>
            <a:r>
              <a:rPr lang="en-US" altLang="ko-KR" dirty="0"/>
              <a:t>First, if you load two images and extract the features, you get 2 points.</a:t>
            </a:r>
          </a:p>
          <a:p>
            <a:r>
              <a:rPr lang="en-US" altLang="ko-KR" dirty="0"/>
              <a:t>After that, matching the extracted features to find correspondence is 3 points.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EFD24-20FD-492C-A640-AFF75D32C07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3240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Students using python are prohibited from using other than the following functions. </a:t>
            </a:r>
          </a:p>
          <a:p>
            <a:r>
              <a:rPr lang="en-US" altLang="ko-KR" dirty="0"/>
              <a:t>This is to prevent you from doing tasks using </a:t>
            </a:r>
            <a:r>
              <a:rPr lang="en-US" altLang="ko-KR" dirty="0" err="1"/>
              <a:t>opencv</a:t>
            </a:r>
            <a:r>
              <a:rPr lang="en-US" altLang="ko-KR" dirty="0"/>
              <a:t>, as many functions for </a:t>
            </a:r>
            <a:r>
              <a:rPr lang="en-US" altLang="ko-KR" dirty="0" err="1"/>
              <a:t>sfm</a:t>
            </a:r>
            <a:r>
              <a:rPr lang="en-US" altLang="ko-KR" dirty="0"/>
              <a:t> are implemented.</a:t>
            </a:r>
          </a:p>
          <a:p>
            <a:r>
              <a:rPr lang="en-US" altLang="ko-KR" dirty="0"/>
              <a:t>If a problem is solved using a function other than the one mentioned above, the process will be treated as 0 points.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EFD24-20FD-492C-A640-AFF75D32C07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5073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Students using python are prohibited from using other than the following functions. </a:t>
            </a:r>
          </a:p>
          <a:p>
            <a:r>
              <a:rPr lang="en-US" altLang="ko-KR" dirty="0"/>
              <a:t>This is to prevent you from doing tasks using </a:t>
            </a:r>
            <a:r>
              <a:rPr lang="en-US" altLang="ko-KR" dirty="0" err="1"/>
              <a:t>opencv</a:t>
            </a:r>
            <a:r>
              <a:rPr lang="en-US" altLang="ko-KR" dirty="0"/>
              <a:t>, as many functions for </a:t>
            </a:r>
            <a:r>
              <a:rPr lang="en-US" altLang="ko-KR" dirty="0" err="1"/>
              <a:t>sfm</a:t>
            </a:r>
            <a:r>
              <a:rPr lang="en-US" altLang="ko-KR" dirty="0"/>
              <a:t> are implemented.</a:t>
            </a:r>
          </a:p>
          <a:p>
            <a:r>
              <a:rPr lang="en-US" altLang="ko-KR" dirty="0"/>
              <a:t>If a problem is solved using a function other than the one mentioned above, the process will be treated as 0 points.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EFD24-20FD-492C-A640-AFF75D32C07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1689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Students using python are prohibited from using other than the following functions. </a:t>
            </a:r>
          </a:p>
          <a:p>
            <a:r>
              <a:rPr lang="en-US" altLang="ko-KR" dirty="0"/>
              <a:t>This is to prevent you from doing tasks using </a:t>
            </a:r>
            <a:r>
              <a:rPr lang="en-US" altLang="ko-KR" dirty="0" err="1"/>
              <a:t>opencv</a:t>
            </a:r>
            <a:r>
              <a:rPr lang="en-US" altLang="ko-KR" dirty="0"/>
              <a:t>, as many functions for </a:t>
            </a:r>
            <a:r>
              <a:rPr lang="en-US" altLang="ko-KR" dirty="0" err="1"/>
              <a:t>sfm</a:t>
            </a:r>
            <a:r>
              <a:rPr lang="en-US" altLang="ko-KR" dirty="0"/>
              <a:t> are implemented.</a:t>
            </a:r>
          </a:p>
          <a:p>
            <a:r>
              <a:rPr lang="en-US" altLang="ko-KR" dirty="0"/>
              <a:t>If a problem is solved using a function other than the one mentioned above, the process will be treated as 0 points.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EFD24-20FD-492C-A640-AFF75D32C078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1329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about the two extra points I just mentioned.</a:t>
            </a:r>
          </a:p>
          <a:p>
            <a:r>
              <a:rPr lang="en-US" altLang="ko-KR" dirty="0"/>
              <a:t>You can obtain an intrinsic by calibrating the photos taken with the mobile phone camera through the toolbox, </a:t>
            </a:r>
          </a:p>
          <a:p>
            <a:r>
              <a:rPr lang="en-US" altLang="ko-KR" dirty="0"/>
              <a:t>and then implement </a:t>
            </a:r>
            <a:r>
              <a:rPr lang="en-US" altLang="ko-KR" dirty="0" err="1"/>
              <a:t>SfM</a:t>
            </a:r>
            <a:r>
              <a:rPr lang="en-US" altLang="ko-KR" dirty="0"/>
              <a:t> through this.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EFD24-20FD-492C-A640-AFF75D32C07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926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5F75DC-2DAD-45AD-BC6F-C3559FDD87A9}" type="slidenum">
              <a:rPr lang="en-US" smtClean="0">
                <a:latin typeface="Arial" pitchFamily="34" charset="0"/>
                <a:cs typeface="Arial" pitchFamily="34" charset="0"/>
              </a:rPr>
              <a:pPr/>
              <a:t>4</a:t>
            </a:fld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ko-KR" dirty="0">
                <a:latin typeface="Arial" pitchFamily="34" charset="0"/>
                <a:cs typeface="Arial" pitchFamily="34" charset="0"/>
              </a:rPr>
              <a:t>The conversion formula is as follows.</a:t>
            </a:r>
          </a:p>
          <a:p>
            <a:pPr eaLnBrk="1" hangingPunct="1"/>
            <a:r>
              <a:rPr lang="en-US" altLang="ko-KR" dirty="0">
                <a:latin typeface="Arial" pitchFamily="34" charset="0"/>
                <a:cs typeface="Arial" pitchFamily="34" charset="0"/>
              </a:rPr>
              <a:t>When writing the code for the assignment, you can write the code by referring to the above formula.</a:t>
            </a:r>
          </a:p>
          <a:p>
            <a:pPr eaLnBrk="1" hangingPunct="1"/>
            <a:r>
              <a:rPr lang="en-US" altLang="ko-KR" dirty="0">
                <a:latin typeface="Arial" pitchFamily="34" charset="0"/>
                <a:cs typeface="Arial" pitchFamily="34" charset="0"/>
              </a:rPr>
              <a:t>Alternatively, you can easily find out about the coordinate system transformation through a search like google, so you can refer to it.</a:t>
            </a:r>
          </a:p>
          <a:p>
            <a:pPr eaLnBrk="1" hangingPunct="1"/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pPr eaLnBrk="1" hangingPunct="1"/>
            <a:r>
              <a:rPr lang="ko-KR" altLang="en-US" dirty="0">
                <a:latin typeface="Arial" pitchFamily="34" charset="0"/>
                <a:cs typeface="Arial" pitchFamily="34" charset="0"/>
              </a:rPr>
              <a:t>변환식은 다음과 같다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.</a:t>
            </a:r>
          </a:p>
          <a:p>
            <a:pPr eaLnBrk="1" hangingPunct="1"/>
            <a:r>
              <a:rPr lang="ko-KR" altLang="en-US" dirty="0">
                <a:latin typeface="Arial" pitchFamily="34" charset="0"/>
                <a:cs typeface="Arial" pitchFamily="34" charset="0"/>
              </a:rPr>
              <a:t>교재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/</a:t>
            </a:r>
            <a:r>
              <a:rPr lang="ko-KR" altLang="en-US" dirty="0">
                <a:latin typeface="Arial" pitchFamily="34" charset="0"/>
                <a:cs typeface="Arial" pitchFamily="34" charset="0"/>
              </a:rPr>
              <a:t>강의마다 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notation </a:t>
            </a:r>
            <a:r>
              <a:rPr lang="ko-KR" altLang="en-US" dirty="0">
                <a:latin typeface="Arial" pitchFamily="34" charset="0"/>
                <a:cs typeface="Arial" pitchFamily="34" charset="0"/>
              </a:rPr>
              <a:t>이 다른데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, 3</a:t>
            </a:r>
            <a:r>
              <a:rPr lang="ko-KR" altLang="en-US" dirty="0">
                <a:latin typeface="Arial" pitchFamily="34" charset="0"/>
                <a:cs typeface="Arial" pitchFamily="34" charset="0"/>
              </a:rPr>
              <a:t>차원 점을 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X</a:t>
            </a:r>
            <a:r>
              <a:rPr lang="ko-KR" altLang="en-US" dirty="0">
                <a:latin typeface="Arial" pitchFamily="34" charset="0"/>
                <a:cs typeface="Arial" pitchFamily="34" charset="0"/>
              </a:rPr>
              <a:t>로 나타내고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 P=[</a:t>
            </a:r>
            <a:r>
              <a:rPr lang="en-US" altLang="ko-KR" dirty="0" err="1">
                <a:latin typeface="Arial" pitchFamily="34" charset="0"/>
                <a:cs typeface="Arial" pitchFamily="34" charset="0"/>
              </a:rPr>
              <a:t>R|t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]</a:t>
            </a:r>
            <a:r>
              <a:rPr lang="ko-KR" altLang="en-US" dirty="0">
                <a:latin typeface="Arial" pitchFamily="34" charset="0"/>
                <a:cs typeface="Arial" pitchFamily="34" charset="0"/>
              </a:rPr>
              <a:t>로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ko-KR" altLang="en-US" dirty="0">
                <a:latin typeface="Arial" pitchFamily="34" charset="0"/>
                <a:cs typeface="Arial" pitchFamily="34" charset="0"/>
              </a:rPr>
              <a:t>표기하기도 한다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.</a:t>
            </a:r>
          </a:p>
          <a:p>
            <a:pPr eaLnBrk="1" hangingPunct="1"/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1543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After saving the final result 3d point, </a:t>
            </a:r>
          </a:p>
          <a:p>
            <a:r>
              <a:rPr lang="en-US" altLang="ko-KR" dirty="0"/>
              <a:t>you can visualize it through </a:t>
            </a:r>
            <a:r>
              <a:rPr lang="en-US" altLang="ko-KR" dirty="0" err="1"/>
              <a:t>meshlab</a:t>
            </a:r>
            <a:r>
              <a:rPr lang="en-US" altLang="ko-KR" dirty="0"/>
              <a:t> program by saving it in .ply format.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EFD24-20FD-492C-A640-AFF75D32C07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7231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files you are submitting are:</a:t>
            </a:r>
          </a:p>
          <a:p>
            <a:endParaRPr lang="en-US" altLang="ko-KR" dirty="0"/>
          </a:p>
          <a:p>
            <a:r>
              <a:rPr lang="en-US" altLang="ko-KR" dirty="0"/>
              <a:t>Also, late submission of assignments is not allowed.</a:t>
            </a:r>
          </a:p>
          <a:p>
            <a:r>
              <a:rPr lang="en-US" altLang="ko-KR" dirty="0"/>
              <a:t>And we'll run the plagiarism checker to check if you've copied a friend's or senior's code. </a:t>
            </a:r>
          </a:p>
          <a:p>
            <a:r>
              <a:rPr lang="en-US" altLang="ko-KR" dirty="0"/>
              <a:t>Students who plagiarize the code will be given an F grade.</a:t>
            </a:r>
          </a:p>
          <a:p>
            <a:r>
              <a:rPr lang="en-US" altLang="ko-KR" dirty="0"/>
              <a:t>Also, it is forbidden to use anything other than the </a:t>
            </a:r>
            <a:r>
              <a:rPr lang="en-US" altLang="ko-KR" dirty="0" err="1"/>
              <a:t>opencv</a:t>
            </a:r>
            <a:r>
              <a:rPr lang="en-US" altLang="ko-KR" dirty="0"/>
              <a:t> function just mentioned. </a:t>
            </a:r>
          </a:p>
          <a:p>
            <a:r>
              <a:rPr lang="en-US" altLang="ko-KR" dirty="0"/>
              <a:t>This course is for you to study while writing </a:t>
            </a:r>
            <a:r>
              <a:rPr lang="en-US" altLang="ko-KR" dirty="0" err="1"/>
              <a:t>sfm</a:t>
            </a:r>
            <a:r>
              <a:rPr lang="en-US" altLang="ko-KR" dirty="0"/>
              <a:t> yourself.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EFD24-20FD-492C-A640-AFF75D32C078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5914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These are additional references.</a:t>
            </a:r>
          </a:p>
          <a:p>
            <a:r>
              <a:rPr lang="en-US" altLang="ko-KR" dirty="0"/>
              <a:t>If you would like to study further, please see the resources below.</a:t>
            </a:r>
          </a:p>
          <a:p>
            <a:endParaRPr lang="en-US" altLang="ko-KR" dirty="0"/>
          </a:p>
          <a:p>
            <a:r>
              <a:rPr lang="ko-KR" altLang="en-US" dirty="0" err="1"/>
              <a:t>다크프로그래머</a:t>
            </a:r>
            <a:r>
              <a:rPr lang="ko-KR" altLang="en-US" dirty="0"/>
              <a:t> </a:t>
            </a:r>
            <a:r>
              <a:rPr lang="en-US" altLang="ko-KR" dirty="0" smtClean="0"/>
              <a:t>geometry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채점</a:t>
            </a:r>
            <a:endParaRPr lang="en-US" altLang="ko-KR" dirty="0" smtClean="0"/>
          </a:p>
          <a:p>
            <a:pPr marL="228600" indent="-228600">
              <a:buAutoNum type="arabicPeriod"/>
            </a:pPr>
            <a:r>
              <a:rPr lang="en-US" altLang="ko-KR" dirty="0" smtClean="0"/>
              <a:t>Ply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제출</a:t>
            </a:r>
            <a:endParaRPr lang="en-US" altLang="ko-KR" baseline="0" dirty="0" smtClean="0"/>
          </a:p>
          <a:p>
            <a:pPr marL="228600" indent="-228600">
              <a:buAutoNum type="arabicPeriod"/>
            </a:pPr>
            <a:r>
              <a:rPr lang="ko-KR" altLang="en-US" baseline="0" dirty="0" smtClean="0"/>
              <a:t>보고서에 </a:t>
            </a:r>
            <a:r>
              <a:rPr lang="en-US" altLang="ko-KR" baseline="0" dirty="0" smtClean="0"/>
              <a:t>Essential, RT </a:t>
            </a:r>
            <a:r>
              <a:rPr lang="ko-KR" altLang="en-US" baseline="0" dirty="0" smtClean="0"/>
              <a:t>명시</a:t>
            </a:r>
            <a:endParaRPr lang="en-US" altLang="ko-KR" baseline="0" dirty="0" smtClean="0"/>
          </a:p>
          <a:p>
            <a:pPr marL="228600" indent="-228600">
              <a:buAutoNum type="arabicPeriod"/>
            </a:pPr>
            <a:r>
              <a:rPr lang="ko-KR" altLang="en-US" baseline="0" dirty="0" smtClean="0"/>
              <a:t>예시 </a:t>
            </a:r>
            <a:r>
              <a:rPr lang="en-US" altLang="ko-KR" baseline="0" dirty="0" smtClean="0"/>
              <a:t>ply </a:t>
            </a:r>
            <a:r>
              <a:rPr lang="ko-KR" altLang="en-US" baseline="0" dirty="0" smtClean="0"/>
              <a:t>보내기</a:t>
            </a:r>
            <a:endParaRPr lang="en-US" altLang="ko-KR" baseline="0" dirty="0" smtClean="0"/>
          </a:p>
          <a:p>
            <a:pPr marL="228600" indent="-228600">
              <a:buAutoNum type="arabicPeriod"/>
            </a:pPr>
            <a:r>
              <a:rPr lang="ko-KR" altLang="en-US" baseline="0" dirty="0" smtClean="0"/>
              <a:t>정 </a:t>
            </a:r>
            <a:r>
              <a:rPr lang="en-US" altLang="ko-KR" baseline="0" dirty="0" smtClean="0"/>
              <a:t>essential</a:t>
            </a:r>
            <a:r>
              <a:rPr lang="ko-KR" altLang="en-US" baseline="0" dirty="0" smtClean="0"/>
              <a:t>이 </a:t>
            </a:r>
            <a:r>
              <a:rPr lang="ko-KR" altLang="en-US" baseline="0" dirty="0" err="1" smtClean="0"/>
              <a:t>안나오면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기븐</a:t>
            </a:r>
            <a:r>
              <a:rPr lang="ko-KR" altLang="en-US" baseline="0" dirty="0" smtClean="0"/>
              <a:t> 함수 사용</a:t>
            </a:r>
            <a:r>
              <a:rPr lang="en-US" altLang="ko-KR" baseline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4EFD24-20FD-492C-A640-AFF75D32C078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081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5F75DC-2DAD-45AD-BC6F-C3559FDD87A9}" type="slidenum">
              <a:rPr lang="en-US" smtClean="0">
                <a:latin typeface="Arial" pitchFamily="34" charset="0"/>
                <a:cs typeface="Arial" pitchFamily="34" charset="0"/>
              </a:rPr>
              <a:pPr/>
              <a:t>5</a:t>
            </a:fld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The second is the </a:t>
            </a:r>
            <a:r>
              <a:rPr lang="en-US" altLang="ko-KR" sz="1200" dirty="0" err="1"/>
              <a:t>epipolar</a:t>
            </a:r>
            <a:r>
              <a:rPr lang="en-US" altLang="ko-KR" sz="1200" dirty="0"/>
              <a:t> constraint.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In simple terms, this means that the pixel x observed by the left camera is constrained to lie on the 1d line in the right camera.</a:t>
            </a:r>
          </a:p>
          <a:p>
            <a:pPr eaLnBrk="1" hangingPunct="1"/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969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7BD444-5732-439E-BCA3-B73A32001A6B}" type="slidenum">
              <a:rPr lang="en-US" smtClean="0">
                <a:latin typeface="Arial" pitchFamily="34" charset="0"/>
                <a:cs typeface="Arial" pitchFamily="34" charset="0"/>
              </a:rPr>
              <a:pPr/>
              <a:t>6</a:t>
            </a:fld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5651" y="4379902"/>
            <a:ext cx="5095600" cy="4148174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Arial" pitchFamily="34" charset="0"/>
                <a:cs typeface="Arial" pitchFamily="34" charset="0"/>
              </a:rPr>
              <a:t>Let me briefly explain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epipolar</a:t>
            </a:r>
            <a:r>
              <a:rPr lang="en-US" dirty="0">
                <a:latin typeface="Arial" pitchFamily="34" charset="0"/>
                <a:cs typeface="Arial" pitchFamily="34" charset="0"/>
              </a:rPr>
              <a:t> geometry notation.</a:t>
            </a:r>
          </a:p>
          <a:p>
            <a:pPr eaLnBrk="1" hangingPunct="1"/>
            <a:endParaRPr lang="en-US" dirty="0">
              <a:latin typeface="Arial" pitchFamily="34" charset="0"/>
              <a:cs typeface="Arial" pitchFamily="34" charset="0"/>
            </a:endParaRPr>
          </a:p>
          <a:p>
            <a:pPr eaLnBrk="1" hangingPunct="1"/>
            <a:r>
              <a:rPr lang="en-US" dirty="0">
                <a:latin typeface="Arial" pitchFamily="34" charset="0"/>
                <a:cs typeface="Arial" pitchFamily="34" charset="0"/>
              </a:rPr>
              <a:t>It is a plane consisting of 3d point X and two camera centers O, O’, also which </a:t>
            </a:r>
            <a:r>
              <a:rPr lang="en-US" altLang="ko-KR" sz="1200" dirty="0">
                <a:solidFill>
                  <a:schemeClr val="folHlink"/>
                </a:solidFill>
              </a:rPr>
              <a:t>contains the baseline.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204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CC6933-934E-4D07-8F9B-9DAEEBC08295}" type="slidenum">
              <a:rPr lang="en-US" smtClean="0">
                <a:latin typeface="Arial" pitchFamily="34" charset="0"/>
                <a:cs typeface="Arial" pitchFamily="34" charset="0"/>
              </a:rPr>
              <a:pPr/>
              <a:t>7</a:t>
            </a:fld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5651" y="4379902"/>
            <a:ext cx="5095600" cy="4148174"/>
          </a:xfrm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988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77EAFA-5EC7-4AC9-B1E1-35392252E4F5}" type="slidenum">
              <a:rPr lang="en-US" smtClean="0">
                <a:latin typeface="Arial" pitchFamily="34" charset="0"/>
                <a:cs typeface="Arial" pitchFamily="34" charset="0"/>
              </a:rPr>
              <a:pPr/>
              <a:t>8</a:t>
            </a:fld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Arial" pitchFamily="34" charset="0"/>
                <a:cs typeface="Arial" pitchFamily="34" charset="0"/>
              </a:rPr>
              <a:t>The formula for the essential matrix is as follows.</a:t>
            </a:r>
          </a:p>
          <a:p>
            <a:pPr eaLnBrk="1" hangingPunct="1"/>
            <a:r>
              <a:rPr lang="en-US" dirty="0">
                <a:latin typeface="Arial" pitchFamily="34" charset="0"/>
                <a:cs typeface="Arial" pitchFamily="34" charset="0"/>
              </a:rPr>
              <a:t>The first thing to note is that x is a point in the normalized image coordinate system.</a:t>
            </a:r>
          </a:p>
          <a:p>
            <a:pPr eaLnBrk="1" hangingPunct="1"/>
            <a:endParaRPr lang="en-US" dirty="0">
              <a:latin typeface="Arial" pitchFamily="34" charset="0"/>
              <a:cs typeface="Arial" pitchFamily="34" charset="0"/>
            </a:endParaRPr>
          </a:p>
          <a:p>
            <a:pPr eaLnBrk="1" hangingPunct="1"/>
            <a:r>
              <a:rPr lang="en-US" dirty="0">
                <a:latin typeface="Arial" pitchFamily="34" charset="0"/>
                <a:cs typeface="Arial" pitchFamily="34" charset="0"/>
              </a:rPr>
              <a:t>The most important thing to look at is the middle expression,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xEx</a:t>
            </a:r>
            <a:r>
              <a:rPr lang="en-US" dirty="0">
                <a:latin typeface="Arial" pitchFamily="34" charset="0"/>
                <a:cs typeface="Arial" pitchFamily="34" charset="0"/>
              </a:rPr>
              <a:t>=0,</a:t>
            </a:r>
          </a:p>
          <a:p>
            <a:pPr eaLnBrk="1" hangingPunct="1"/>
            <a:r>
              <a:rPr lang="en-US" dirty="0">
                <a:latin typeface="Arial" pitchFamily="34" charset="0"/>
                <a:cs typeface="Arial" pitchFamily="34" charset="0"/>
              </a:rPr>
              <a:t>The point is that if we multiply each coordinate by the essential matrix for x and x' projected by the camera at the same 3d point X, we get 0.</a:t>
            </a:r>
          </a:p>
          <a:p>
            <a:pPr eaLnBrk="1" hangingPunct="1"/>
            <a:r>
              <a:rPr lang="en-US" dirty="0">
                <a:latin typeface="Arial" pitchFamily="34" charset="0"/>
                <a:cs typeface="Arial" pitchFamily="34" charset="0"/>
              </a:rPr>
              <a:t>Also, the essential matrix is expressed as the cross product of the rotation matrix and translation. This will be needed later for essential matrix decomposition.</a:t>
            </a:r>
          </a:p>
          <a:p>
            <a:pPr eaLnBrk="1" hangingPunct="1"/>
            <a:endParaRPr lang="en-US" dirty="0">
              <a:latin typeface="Arial" pitchFamily="34" charset="0"/>
              <a:cs typeface="Arial" pitchFamily="34" charset="0"/>
            </a:endParaRPr>
          </a:p>
          <a:p>
            <a:pPr eaLnBrk="1" hangingPunct="1"/>
            <a:r>
              <a:rPr lang="en-US" dirty="0" err="1">
                <a:latin typeface="Arial" pitchFamily="34" charset="0"/>
                <a:cs typeface="Arial" pitchFamily="34" charset="0"/>
              </a:rPr>
              <a:t>xEx</a:t>
            </a:r>
            <a:r>
              <a:rPr lang="ko-KR" altLang="en-US" dirty="0">
                <a:latin typeface="Arial" pitchFamily="34" charset="0"/>
                <a:cs typeface="Arial" pitchFamily="34" charset="0"/>
              </a:rPr>
              <a:t>는 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pixel</a:t>
            </a:r>
            <a:r>
              <a:rPr lang="ko-KR" altLang="en-US" dirty="0">
                <a:latin typeface="Arial" pitchFamily="34" charset="0"/>
                <a:cs typeface="Arial" pitchFamily="34" charset="0"/>
              </a:rPr>
              <a:t>과 </a:t>
            </a:r>
            <a:r>
              <a:rPr lang="ko-KR" altLang="en-US" dirty="0" err="1">
                <a:latin typeface="Arial" pitchFamily="34" charset="0"/>
                <a:cs typeface="Arial" pitchFamily="34" charset="0"/>
              </a:rPr>
              <a:t>사영된</a:t>
            </a:r>
            <a:r>
              <a:rPr lang="ko-KR" alt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line</a:t>
            </a:r>
            <a:r>
              <a:rPr lang="ko-KR" altLang="en-US" dirty="0">
                <a:latin typeface="Arial" pitchFamily="34" charset="0"/>
                <a:cs typeface="Arial" pitchFamily="34" charset="0"/>
              </a:rPr>
              <a:t>의 거리를 의미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, decomposition</a:t>
            </a:r>
            <a:r>
              <a:rPr lang="ko-KR" altLang="en-US" dirty="0">
                <a:latin typeface="Arial" pitchFamily="34" charset="0"/>
                <a:cs typeface="Arial" pitchFamily="34" charset="0"/>
              </a:rPr>
              <a:t>은 나중에 설명 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(</a:t>
            </a:r>
            <a:r>
              <a:rPr lang="ko-KR" altLang="en-US" dirty="0">
                <a:latin typeface="Arial" pitchFamily="34" charset="0"/>
                <a:cs typeface="Arial" pitchFamily="34" charset="0"/>
              </a:rPr>
              <a:t>중요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)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eaLnBrk="1" hangingPunct="1"/>
            <a:endParaRPr lang="en-US" dirty="0"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Arial" pitchFamily="34" charset="0"/>
                <a:cs typeface="Arial" pitchFamily="34" charset="0"/>
              </a:rPr>
              <a:t>Normalized image coordinate</a:t>
            </a:r>
          </a:p>
          <a:p>
            <a:pPr eaLnBrk="1" hangingPunct="1"/>
            <a:r>
              <a:rPr lang="en-US" dirty="0">
                <a:latin typeface="Arial" pitchFamily="34" charset="0"/>
                <a:cs typeface="Arial" pitchFamily="34" charset="0"/>
              </a:rPr>
              <a:t>https://www.cs.rice.edu/~vo9/vision/slides/lecture11.pdf</a:t>
            </a:r>
          </a:p>
        </p:txBody>
      </p:sp>
    </p:spTree>
    <p:extLst>
      <p:ext uri="{BB962C8B-B14F-4D97-AF65-F5344CB8AC3E}">
        <p14:creationId xmlns:p14="http://schemas.microsoft.com/office/powerpoint/2010/main" val="3859938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1EF817-8FAE-4F9A-A5C6-179B9C55F7EF}" type="slidenum">
              <a:rPr lang="en-US" smtClean="0">
                <a:latin typeface="Arial" pitchFamily="34" charset="0"/>
                <a:cs typeface="Arial" pitchFamily="34" charset="0"/>
              </a:rPr>
              <a:pPr/>
              <a:t>9</a:t>
            </a:fld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Arial" pitchFamily="34" charset="0"/>
                <a:cs typeface="Arial" pitchFamily="34" charset="0"/>
              </a:rPr>
              <a:t>The fundamental matrix is obtained in pixel image coordinates.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rial" pitchFamily="34" charset="0"/>
                <a:cs typeface="Arial" pitchFamily="34" charset="0"/>
              </a:rPr>
              <a:t>Similar to the essential matrix, this also satisfies the formula of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xTFx</a:t>
            </a:r>
            <a:r>
              <a:rPr lang="en-US" dirty="0">
                <a:latin typeface="Arial" pitchFamily="34" charset="0"/>
                <a:cs typeface="Arial" pitchFamily="34" charset="0"/>
              </a:rPr>
              <a:t>=0.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rial" pitchFamily="34" charset="0"/>
                <a:cs typeface="Arial" pitchFamily="34" charset="0"/>
              </a:rPr>
              <a:t>Also, the fundamental matrix is closely related to the essential matrix described earlier, and the essential matrix can be obtained through the intrinsic parameter.</a:t>
            </a:r>
          </a:p>
        </p:txBody>
      </p:sp>
    </p:spTree>
    <p:extLst>
      <p:ext uri="{BB962C8B-B14F-4D97-AF65-F5344CB8AC3E}">
        <p14:creationId xmlns:p14="http://schemas.microsoft.com/office/powerpoint/2010/main" val="137741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4E1F675B-CE60-433D-B4E9-86CE681871AA}" type="datetime1">
              <a:rPr lang="ko-KR" altLang="en-US" smtClean="0">
                <a:solidFill>
                  <a:prstClr val="white"/>
                </a:solidFill>
              </a:rPr>
              <a:t>2023-10-11</a:t>
            </a:fld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latin typeface="Calibri" panose="020F0502020204030204" pitchFamily="34" charset="0"/>
              </a:defRPr>
            </a:lvl1pPr>
          </a:lstStyle>
          <a:p>
            <a:fld id="{744E1330-F117-49F3-99FE-C7C68CB76D67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5DF5B1D-08CC-4528-8822-14A9954A23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012" y="3926160"/>
            <a:ext cx="8190798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>
                <a:solidFill>
                  <a:schemeClr val="tx1"/>
                </a:solidFill>
                <a:latin typeface="+mn-lt"/>
                <a:cs typeface="Tahoma" panose="020B060403050404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1C93E6F-7927-485B-86EA-AD9098EA82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1012" y="4671895"/>
            <a:ext cx="8190798" cy="492443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3200">
                <a:solidFill>
                  <a:schemeClr val="tx1">
                    <a:tint val="75000"/>
                  </a:schemeClr>
                </a:solidFill>
                <a:latin typeface="+mn-lt"/>
                <a:cs typeface="Tahoma" panose="020B0604030504040204" pitchFamily="34" charset="0"/>
              </a:defRPr>
            </a:lvl1pPr>
            <a:lvl2pPr marL="7253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0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1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1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6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23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77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3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653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0B4DD2-6187-4EDC-B201-8DB1FFA9FF67}" type="datetimeFigureOut">
              <a:rPr lang="en-US"/>
              <a:pPr>
                <a:defRPr/>
              </a:pPr>
              <a:t>10/11/2023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BC9CF2-0C21-47CB-B71C-9F6A2C4949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32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9AF6058-0986-47E8-937B-7A8093E2C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D50E261-B7D1-4384-AE52-51D6F94C7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263896-14B1-4DC5-80CF-FE916965D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9D6D68-B701-4A21-8845-1EF4445A4C5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63419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244765" y="444005"/>
            <a:ext cx="8639261" cy="468000"/>
          </a:xfrm>
        </p:spPr>
        <p:txBody>
          <a:bodyPr/>
          <a:lstStyle>
            <a:lvl1pPr algn="l">
              <a:defRPr sz="24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873180" y="6272046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lang="ko-KR" altLang="en-US" sz="1050" smtClean="0">
                <a:solidFill>
                  <a:prstClr val="black">
                    <a:tint val="75000"/>
                  </a:prst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FDD39262-B491-4869-BA95-D6A6C727505B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44762" y="1219201"/>
            <a:ext cx="8647718" cy="4906967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800"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  <a:lvl2pPr>
              <a:defRPr sz="15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2pPr>
            <a:lvl3pPr>
              <a:defRPr sz="135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3pPr>
            <a:lvl4pPr>
              <a:defRPr sz="12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4pPr>
            <a:lvl5pPr>
              <a:defRPr sz="12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165060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ctrTitle"/>
          </p:nvPr>
        </p:nvSpPr>
        <p:spPr>
          <a:xfrm>
            <a:off x="685800" y="1738545"/>
            <a:ext cx="7772400" cy="1470025"/>
          </a:xfrm>
        </p:spPr>
        <p:txBody>
          <a:bodyPr/>
          <a:lstStyle>
            <a:lvl1pPr>
              <a:defRPr sz="2700"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99972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_n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244765" y="408324"/>
            <a:ext cx="8639261" cy="468000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제목 1"/>
          <p:cNvSpPr txBox="1">
            <a:spLocks/>
          </p:cNvSpPr>
          <p:nvPr userDrawn="1"/>
        </p:nvSpPr>
        <p:spPr>
          <a:xfrm>
            <a:off x="2146006" y="-1374906"/>
            <a:ext cx="5000660" cy="274620"/>
          </a:xfrm>
          <a:prstGeom prst="rect">
            <a:avLst/>
          </a:prstGeom>
          <a:effectLst/>
        </p:spPr>
        <p:txBody>
          <a:bodyPr>
            <a:noAutofit/>
          </a:bodyPr>
          <a:lstStyle/>
          <a:p>
            <a:pPr algn="r">
              <a:spcBef>
                <a:spcPct val="0"/>
              </a:spcBef>
            </a:pPr>
            <a:endParaRPr lang="en-US" altLang="ko-KR" sz="1050" b="1" dirty="0">
              <a:solidFill>
                <a:prstClr val="white"/>
              </a:solidFill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57200" y="1052513"/>
            <a:ext cx="8229600" cy="507365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슬라이드 번호 개체 틀 4"/>
          <p:cNvSpPr txBox="1">
            <a:spLocks/>
          </p:cNvSpPr>
          <p:nvPr userDrawn="1"/>
        </p:nvSpPr>
        <p:spPr>
          <a:xfrm>
            <a:off x="6758880" y="627204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lang="ko-KR" altLang="en-US" sz="1800" kern="1200" smtClean="0">
                <a:solidFill>
                  <a:prstClr val="black">
                    <a:tint val="75000"/>
                  </a:prstClr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DD39262-B491-4869-BA95-D6A6C727505B}" type="slidenum">
              <a:rPr lang="en-US" altLang="ko-KR" sz="1350" smtClean="0"/>
              <a:pPr algn="r"/>
              <a:t>‹#›</a:t>
            </a:fld>
            <a:endParaRPr lang="en-US" altLang="ko-KR" sz="1350"/>
          </a:p>
        </p:txBody>
      </p:sp>
    </p:spTree>
    <p:extLst>
      <p:ext uri="{BB962C8B-B14F-4D97-AF65-F5344CB8AC3E}">
        <p14:creationId xmlns:p14="http://schemas.microsoft.com/office/powerpoint/2010/main" val="41808601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381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19500"/>
            <a:ext cx="381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02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C743BD-8627-4DEF-90A1-6BA9CA064F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1040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4F7049-3052-4F98-A826-E52FCA6BE5EC}" type="datetimeFigureOut">
              <a:rPr lang="en-US"/>
              <a:pPr>
                <a:defRPr/>
              </a:pPr>
              <a:t>10/11/2023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FD1CB1-E26E-4654-ABFA-559CFF471C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497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371120"/>
            <a:ext cx="9144000" cy="4571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직사각형 4"/>
          <p:cNvSpPr/>
          <p:nvPr userDrawn="1"/>
        </p:nvSpPr>
        <p:spPr>
          <a:xfrm>
            <a:off x="0" y="3422388"/>
            <a:ext cx="9144000" cy="4571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7" name="Picture 3" descr="C:\Users\User\Desktop\imgres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37" y="1548112"/>
            <a:ext cx="883503" cy="73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239" y="1548112"/>
            <a:ext cx="1529438" cy="737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텍스트 개체 틀 9"/>
          <p:cNvSpPr>
            <a:spLocks noGrp="1"/>
          </p:cNvSpPr>
          <p:nvPr>
            <p:ph type="body" sz="quarter" idx="10"/>
          </p:nvPr>
        </p:nvSpPr>
        <p:spPr>
          <a:xfrm>
            <a:off x="252413" y="2416834"/>
            <a:ext cx="8629650" cy="1005552"/>
          </a:xfrm>
          <a:prstGeom prst="rect">
            <a:avLst/>
          </a:prstGeom>
        </p:spPr>
        <p:txBody>
          <a:bodyPr anchor="ctr"/>
          <a:lstStyle>
            <a:lvl1pPr marL="0" indent="0" algn="ctr" defTabSz="685800" rtl="0" eaLnBrk="1" latinLnBrk="1" hangingPunct="1">
              <a:spcBef>
                <a:spcPct val="0"/>
              </a:spcBef>
              <a:buNone/>
              <a:defRPr kumimoji="0" lang="ko-KR" altLang="en-US" sz="2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75C"/>
                </a:solidFill>
                <a:effectLst/>
                <a:uLnTx/>
                <a:uFillTx/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33667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70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DC7481B-F577-444B-AEE8-860BAAB6DA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91001" y="6583348"/>
            <a:ext cx="762000" cy="168275"/>
          </a:xfrm>
          <a:prstGeom prst="rect">
            <a:avLst/>
          </a:prstGeom>
        </p:spPr>
        <p:txBody>
          <a:bodyPr vert="horz" lIns="145102" tIns="72550" rIns="145102" bIns="72550" rtlCol="0" anchor="ctr"/>
          <a:lstStyle>
            <a:lvl1pPr algn="ctr">
              <a:defRPr sz="825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6A475891-58FB-42F6-BAA8-6CD9C2656383}" type="datetime1">
              <a:rPr lang="ko-KR" altLang="en-US" smtClean="0"/>
              <a:pPr/>
              <a:t>2023-10-11</a:t>
            </a:fld>
            <a:endParaRPr lang="ko-KR" alt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27EE0B1-11DC-4F64-921F-A3C31E0A24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3669" y="6555662"/>
            <a:ext cx="3903664" cy="168275"/>
          </a:xfrm>
          <a:prstGeom prst="rect">
            <a:avLst/>
          </a:prstGeom>
        </p:spPr>
        <p:txBody>
          <a:bodyPr vert="horz" lIns="0" tIns="72550" rIns="145102" bIns="72550" rtlCol="0" anchor="ctr"/>
          <a:lstStyle>
            <a:lvl1pPr algn="l">
              <a:defRPr sz="825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endParaRPr lang="ko-KR" alt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1938E8F-66C5-4F02-84C2-5E4DE0D28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53120" y="6544032"/>
            <a:ext cx="508476" cy="246937"/>
          </a:xfrm>
          <a:prstGeom prst="rect">
            <a:avLst/>
          </a:prstGeom>
        </p:spPr>
        <p:txBody>
          <a:bodyPr vert="horz" lIns="145102" tIns="72550" rIns="145102" bIns="72550" rtlCol="0" anchor="ctr"/>
          <a:lstStyle>
            <a:lvl1pPr algn="ctr">
              <a:defRPr sz="120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744E1330-F117-49F3-99FE-C7C68CB76D6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447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778E2807-C68F-46BE-AF72-666FEA0F2265}" type="datetime1">
              <a:rPr lang="ko-KR" altLang="en-US" smtClean="0">
                <a:solidFill>
                  <a:prstClr val="white"/>
                </a:solidFill>
              </a:rPr>
              <a:t>2023-10-11</a:t>
            </a:fld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994152" y="6487262"/>
            <a:ext cx="3325936" cy="168275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744E1330-F117-49F3-99FE-C7C68CB76D67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74452" y="115143"/>
            <a:ext cx="93946" cy="53955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ko-KR" altLang="en-US" sz="1800">
              <a:solidFill>
                <a:prstClr val="white"/>
              </a:solidFill>
              <a:latin typeface="+mj-lt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8247E8E3-8810-4FB4-8ED5-B600B9DDB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184150"/>
            <a:ext cx="8686800" cy="411163"/>
          </a:xfrm>
          <a:prstGeom prst="rect">
            <a:avLst/>
          </a:prstGeom>
        </p:spPr>
        <p:txBody>
          <a:bodyPr vert="horz" lIns="145102" tIns="72550" rIns="145102" bIns="72550" rtlCol="0" anchor="ctr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2A41A0D-104B-4D7B-8CAF-2279C77A2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2" y="990600"/>
            <a:ext cx="8686800" cy="5181600"/>
          </a:xfrm>
          <a:prstGeom prst="rect">
            <a:avLst/>
          </a:prstGeom>
        </p:spPr>
        <p:txBody>
          <a:bodyPr vert="horz" lIns="145102" tIns="72550" rIns="145102" bIns="72550" rtlCol="0">
            <a:normAutofit/>
          </a:bodyPr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791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832780D7-58DC-42EC-A275-C882F1EBE533}" type="datetime1">
              <a:rPr lang="ko-KR" altLang="en-US" smtClean="0">
                <a:solidFill>
                  <a:prstClr val="white"/>
                </a:solidFill>
              </a:rPr>
              <a:t>2023-10-11</a:t>
            </a:fld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7F95F651-C070-4BB6-8C73-3270935F4630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809DBC3-4D70-4172-A756-9598DE6BA9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012" y="1613010"/>
            <a:ext cx="8190798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4800">
                <a:solidFill>
                  <a:schemeClr val="tx1"/>
                </a:solidFill>
                <a:latin typeface="+mj-lt"/>
                <a:cs typeface="Tahoma" panose="020B060403050404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6900410-C2BC-4569-B5C8-42976917D5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1012" y="2951839"/>
            <a:ext cx="8190798" cy="553998"/>
          </a:xfr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3600">
                <a:solidFill>
                  <a:schemeClr val="tx1">
                    <a:tint val="75000"/>
                  </a:schemeClr>
                </a:solidFill>
                <a:latin typeface="+mj-lt"/>
                <a:cs typeface="Tahoma" panose="020B0604030504040204" pitchFamily="34" charset="0"/>
              </a:defRPr>
            </a:lvl1pPr>
            <a:lvl2pPr marL="7253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0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1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1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6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23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77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3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75C039C-92A7-4AA2-B6C0-C4133938926E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85800" y="4110635"/>
            <a:ext cx="7772400" cy="1417592"/>
          </a:xfrm>
        </p:spPr>
        <p:txBody>
          <a:bodyPr anchor="t">
            <a:normAutofit/>
          </a:bodyPr>
          <a:lstStyle>
            <a:lvl1pPr marL="0" indent="0" algn="ctr">
              <a:buNone/>
              <a:defRPr sz="3600">
                <a:solidFill>
                  <a:schemeClr val="tx1"/>
                </a:solidFill>
                <a:latin typeface="+mj-lt"/>
                <a:cs typeface="Tahoma" panose="020B0604030504040204" pitchFamily="34" charset="0"/>
              </a:defRPr>
            </a:lvl1pPr>
            <a:lvl2pPr marL="60946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26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38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85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31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77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24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70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44585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4ECC80F0-00F6-475A-B784-AF7FCA9D27B1}" type="datetime1">
              <a:rPr lang="ko-KR" altLang="en-US" smtClean="0">
                <a:solidFill>
                  <a:prstClr val="white"/>
                </a:solidFill>
              </a:rPr>
              <a:t>2023-10-11</a:t>
            </a:fld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744E1330-F117-49F3-99FE-C7C68CB76D67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74452" y="115143"/>
            <a:ext cx="93946" cy="53955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92D2E975-8982-4EFB-90EE-F32515915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184150"/>
            <a:ext cx="8686800" cy="411163"/>
          </a:xfrm>
          <a:prstGeom prst="rect">
            <a:avLst/>
          </a:prstGeom>
        </p:spPr>
        <p:txBody>
          <a:bodyPr vert="horz" lIns="145102" tIns="72550" rIns="145102" bIns="7255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9E9EBFF-E1B7-4A25-A21A-671A1FEED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2" y="990600"/>
            <a:ext cx="8686800" cy="5181600"/>
          </a:xfrm>
          <a:prstGeom prst="rect">
            <a:avLst/>
          </a:prstGeom>
        </p:spPr>
        <p:txBody>
          <a:bodyPr vert="horz" lIns="145102" tIns="72550" rIns="145102" bIns="7255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347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C012C54B-78F3-481E-8344-39A7863715F0}" type="datetime1">
              <a:rPr lang="ko-KR" altLang="en-US" smtClean="0">
                <a:solidFill>
                  <a:prstClr val="white"/>
                </a:solidFill>
              </a:rPr>
              <a:t>2023-10-11</a:t>
            </a:fld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744E1330-F117-49F3-99FE-C7C68CB76D67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74452" y="115143"/>
            <a:ext cx="93946" cy="5395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2757122-9927-41E7-AE41-6AB0469A1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184150"/>
            <a:ext cx="8686800" cy="411163"/>
          </a:xfrm>
          <a:prstGeom prst="rect">
            <a:avLst/>
          </a:prstGeom>
        </p:spPr>
        <p:txBody>
          <a:bodyPr vert="horz" lIns="145102" tIns="72550" rIns="145102" bIns="7255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CA7E1E7-9D23-43BC-9152-F6BDD2D72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2" y="990600"/>
            <a:ext cx="8686800" cy="5181600"/>
          </a:xfrm>
          <a:prstGeom prst="rect">
            <a:avLst/>
          </a:prstGeom>
        </p:spPr>
        <p:txBody>
          <a:bodyPr vert="horz" lIns="145102" tIns="72550" rIns="145102" bIns="7255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115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8F0C6371-02E8-42A6-864C-55ADE927CCF2}" type="datetime1">
              <a:rPr lang="ko-KR" altLang="en-US" smtClean="0">
                <a:solidFill>
                  <a:prstClr val="white"/>
                </a:solidFill>
              </a:rPr>
              <a:t>2023-10-11</a:t>
            </a:fld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744E1330-F117-49F3-99FE-C7C68CB76D67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74452" y="115143"/>
            <a:ext cx="93946" cy="5395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21889" tIns="60944" rIns="121889" bIns="60944"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F21677F9-ACA5-48A5-A266-1E8A47BAD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184150"/>
            <a:ext cx="8686800" cy="411163"/>
          </a:xfrm>
          <a:prstGeom prst="rect">
            <a:avLst/>
          </a:prstGeom>
        </p:spPr>
        <p:txBody>
          <a:bodyPr vert="horz" lIns="145102" tIns="72550" rIns="145102" bIns="7255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38CE922-5E5A-4E8B-80F9-8FB91499F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2" y="990600"/>
            <a:ext cx="8686800" cy="5181600"/>
          </a:xfrm>
          <a:prstGeom prst="rect">
            <a:avLst/>
          </a:prstGeom>
        </p:spPr>
        <p:txBody>
          <a:bodyPr vert="horz" lIns="145102" tIns="72550" rIns="145102" bIns="7255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454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2D74F6A3-9846-4098-8A63-CE38A871C9BC}" type="datetime1">
              <a:rPr lang="ko-KR" altLang="en-US" smtClean="0">
                <a:solidFill>
                  <a:prstClr val="white"/>
                </a:solidFill>
              </a:rPr>
              <a:t>2023-10-11</a:t>
            </a:fld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744E1330-F117-49F3-99FE-C7C68CB76D67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BFD0ECA-7478-4108-AA5A-0059D883B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184150"/>
            <a:ext cx="8686800" cy="411163"/>
          </a:xfrm>
          <a:prstGeom prst="rect">
            <a:avLst/>
          </a:prstGeom>
        </p:spPr>
        <p:txBody>
          <a:bodyPr vert="horz" lIns="145102" tIns="72550" rIns="145102" bIns="7255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132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66187" y="170339"/>
            <a:ext cx="841162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1">
                <a:solidFill>
                  <a:srgbClr val="A6A6A6"/>
                </a:solidFill>
                <a:latin typeface="Trebuchet MS"/>
                <a:cs typeface="Trebuchet MS"/>
              </a:defRPr>
            </a:lvl1pPr>
          </a:lstStyle>
          <a:p>
            <a:pPr marL="12700">
              <a:spcBef>
                <a:spcPts val="30"/>
              </a:spcBef>
            </a:pPr>
            <a:r>
              <a:rPr lang="en-US" spc="-60"/>
              <a:t>CS576: </a:t>
            </a:r>
            <a:r>
              <a:rPr lang="en-US" spc="-80"/>
              <a:t>Computer</a:t>
            </a:r>
            <a:r>
              <a:rPr lang="en-US" spc="-225"/>
              <a:t> </a:t>
            </a:r>
            <a:r>
              <a:rPr lang="en-US" spc="-60"/>
              <a:t>Vision</a:t>
            </a:r>
            <a:endParaRPr lang="en-US" spc="-6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A6A6A6"/>
                </a:solidFill>
                <a:latin typeface="Trebuchet MS"/>
                <a:cs typeface="Trebuchet MS"/>
              </a:defRPr>
            </a:lvl1pPr>
          </a:lstStyle>
          <a:p>
            <a:pPr marL="12700">
              <a:spcBef>
                <a:spcPts val="45"/>
              </a:spcBef>
            </a:pPr>
            <a:r>
              <a:rPr lang="en-US" spc="-70"/>
              <a:t>Lecturer: </a:t>
            </a:r>
            <a:r>
              <a:rPr lang="en-US" spc="20"/>
              <a:t>Min </a:t>
            </a:r>
            <a:r>
              <a:rPr lang="en-US" spc="-85"/>
              <a:t>H. </a:t>
            </a:r>
            <a:r>
              <a:rPr lang="en-US" spc="-55"/>
              <a:t>Kim</a:t>
            </a:r>
            <a:r>
              <a:rPr lang="en-US" spc="-240"/>
              <a:t> </a:t>
            </a:r>
            <a:r>
              <a:rPr lang="en-US" spc="-55"/>
              <a:t>(KAIST)</a:t>
            </a:r>
            <a:endParaRPr lang="en-US" spc="-5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Trebuchet MS"/>
                <a:cs typeface="Trebuchet MS"/>
              </a:defRPr>
            </a:lvl1pPr>
          </a:lstStyle>
          <a:p>
            <a:pPr marL="25400">
              <a:spcBef>
                <a:spcPts val="40"/>
              </a:spcBef>
            </a:pPr>
            <a:fld id="{81D60167-4931-47E6-BA6A-407CBD079E47}" type="slidenum">
              <a:rPr lang="en-US" altLang="ko-KR" spc="-25" smtClean="0"/>
              <a:pPr marL="25400">
                <a:spcBef>
                  <a:spcPts val="40"/>
                </a:spcBef>
              </a:pPr>
              <a:t>‹#›</a:t>
            </a:fld>
            <a:endParaRPr lang="en-US" altLang="ko-KR" spc="-25" dirty="0"/>
          </a:p>
        </p:txBody>
      </p:sp>
    </p:spTree>
    <p:extLst>
      <p:ext uri="{BB962C8B-B14F-4D97-AF65-F5344CB8AC3E}">
        <p14:creationId xmlns:p14="http://schemas.microsoft.com/office/powerpoint/2010/main" val="3691669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381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19500"/>
            <a:ext cx="381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02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F2F79C-4F4E-46B8-B10B-944B55A82C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148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7" y="6442084"/>
            <a:ext cx="9144000" cy="415926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5068" tIns="72533" rIns="145068" bIns="72533" anchor="ctr"/>
          <a:lstStyle/>
          <a:p>
            <a:pPr algn="ctr"/>
            <a:endParaRPr lang="en-US" sz="1800">
              <a:solidFill>
                <a:srgbClr val="FFFFFF"/>
              </a:solidFill>
              <a:ea typeface="ＭＳ Ｐゴシック" pitchFamily="-111" charset="-128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7" y="31"/>
            <a:ext cx="9144000" cy="779463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5068" tIns="72533" rIns="145068" bIns="72533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FFFFFF"/>
              </a:solidFill>
              <a:latin typeface="+mj-lt"/>
              <a:ea typeface="ＭＳ Ｐゴシック" pitchFamily="-111" charset="-128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2" y="184150"/>
            <a:ext cx="8686800" cy="411163"/>
          </a:xfrm>
          <a:prstGeom prst="rect">
            <a:avLst/>
          </a:prstGeom>
        </p:spPr>
        <p:txBody>
          <a:bodyPr vert="horz" lIns="145102" tIns="72550" rIns="145102" bIns="7255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2" y="990600"/>
            <a:ext cx="8686800" cy="5181600"/>
          </a:xfrm>
          <a:prstGeom prst="rect">
            <a:avLst/>
          </a:prstGeom>
        </p:spPr>
        <p:txBody>
          <a:bodyPr vert="horz" lIns="145102" tIns="72550" rIns="145102" bIns="7255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91002" y="6629421"/>
            <a:ext cx="762000" cy="168275"/>
          </a:xfrm>
          <a:prstGeom prst="rect">
            <a:avLst/>
          </a:prstGeom>
        </p:spPr>
        <p:txBody>
          <a:bodyPr vert="horz" lIns="145102" tIns="72550" rIns="145102" bIns="72550" rtlCol="0" anchor="ctr"/>
          <a:lstStyle>
            <a:lvl1pPr algn="ctr"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fld id="{6A475891-58FB-42F6-BAA8-6CD9C2656383}" type="datetime1">
              <a:rPr lang="ko-KR" altLang="en-US" smtClean="0">
                <a:solidFill>
                  <a:prstClr val="white"/>
                </a:solidFill>
              </a:rPr>
              <a:pPr/>
              <a:t>2023-10-11</a:t>
            </a:fld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4151" y="6487262"/>
            <a:ext cx="3903665" cy="168275"/>
          </a:xfrm>
          <a:prstGeom prst="rect">
            <a:avLst/>
          </a:prstGeom>
        </p:spPr>
        <p:txBody>
          <a:bodyPr vert="horz" lIns="0" tIns="72550" rIns="145102" bIns="72550" rtlCol="0" anchor="ctr"/>
          <a:lstStyle>
            <a:lvl1pPr algn="l"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2" y="6477001"/>
            <a:ext cx="762000" cy="246937"/>
          </a:xfrm>
          <a:prstGeom prst="rect">
            <a:avLst/>
          </a:prstGeom>
        </p:spPr>
        <p:txBody>
          <a:bodyPr vert="horz" lIns="145102" tIns="72550" rIns="145102" bIns="72550" rtlCol="0" anchor="ctr"/>
          <a:lstStyle>
            <a:lvl1pPr algn="ctr"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fld id="{744E1330-F117-49F3-99FE-C7C68CB76D67}" type="slidenum">
              <a:rPr lang="ko-KR" altLang="en-US" smtClean="0">
                <a:solidFill>
                  <a:prstClr val="white"/>
                </a:solidFill>
              </a:rPr>
              <a:pPr/>
              <a:t>‹#›</a:t>
            </a:fld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268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3" r:id="rId3"/>
    <p:sldLayoutId id="2147483675" r:id="rId4"/>
    <p:sldLayoutId id="2147483677" r:id="rId5"/>
    <p:sldLayoutId id="2147483678" r:id="rId6"/>
    <p:sldLayoutId id="2147483679" r:id="rId7"/>
    <p:sldLayoutId id="2147483684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hf hdr="0" ftr="0" dt="0"/>
  <p:txStyles>
    <p:titleStyle>
      <a:lvl1pPr algn="l" defTabSz="1450776" rtl="0" eaLnBrk="1" latinLnBrk="1" hangingPunct="1">
        <a:spcBef>
          <a:spcPct val="0"/>
        </a:spcBef>
        <a:buNone/>
        <a:defRPr sz="3200" kern="1200" spc="-100" baseline="0">
          <a:solidFill>
            <a:schemeClr val="bg2"/>
          </a:solidFill>
          <a:latin typeface="+mj-lt"/>
          <a:ea typeface="+mj-ea"/>
          <a:cs typeface="Tahoma" panose="020B0604030504040204" pitchFamily="34" charset="0"/>
        </a:defRPr>
      </a:lvl1pPr>
    </p:titleStyle>
    <p:bodyStyle>
      <a:lvl1pPr marL="367730" indent="-367730" algn="l" defTabSz="1450776" rtl="0" eaLnBrk="1" latinLnBrk="1" hangingPunct="1">
        <a:spcBef>
          <a:spcPts val="952"/>
        </a:spcBef>
        <a:buClr>
          <a:schemeClr val="tx1"/>
        </a:buClr>
        <a:buSzPct val="70000"/>
        <a:buFont typeface="Wingdings" pitchFamily="2" charset="2"/>
        <a:buChar char="§"/>
        <a:defRPr sz="2800" kern="1200" spc="-100" baseline="0">
          <a:solidFill>
            <a:schemeClr val="tx1"/>
          </a:solidFill>
          <a:latin typeface="+mj-lt"/>
          <a:ea typeface="+mn-ea"/>
          <a:cs typeface="+mn-cs"/>
        </a:defRPr>
      </a:lvl1pPr>
      <a:lvl2pPr marL="735464" indent="-367730" algn="l" defTabSz="1450776" rtl="0" eaLnBrk="1" latinLnBrk="1" hangingPunct="1">
        <a:spcBef>
          <a:spcPts val="952"/>
        </a:spcBef>
        <a:buClr>
          <a:schemeClr val="tx1"/>
        </a:buClr>
        <a:buSzPct val="70000"/>
        <a:buFont typeface="Wingdings" pitchFamily="2" charset="2"/>
        <a:buChar char="§"/>
        <a:defRPr sz="2400" kern="1200" spc="-100" baseline="0">
          <a:solidFill>
            <a:schemeClr val="tx1"/>
          </a:solidFill>
          <a:latin typeface="+mj-lt"/>
          <a:ea typeface="+mn-ea"/>
          <a:cs typeface="+mn-cs"/>
        </a:defRPr>
      </a:lvl2pPr>
      <a:lvl3pPr marL="1002446" indent="-266983" algn="l" defTabSz="1450776" rtl="0" eaLnBrk="1" latinLnBrk="1" hangingPunct="1">
        <a:spcBef>
          <a:spcPts val="952"/>
        </a:spcBef>
        <a:buClr>
          <a:schemeClr val="tx1"/>
        </a:buClr>
        <a:buSzPct val="70000"/>
        <a:buFont typeface="Wingdings" pitchFamily="2" charset="2"/>
        <a:buChar char="§"/>
        <a:defRPr sz="2000" kern="1200" spc="-100" baseline="0">
          <a:solidFill>
            <a:schemeClr val="tx1"/>
          </a:solidFill>
          <a:latin typeface="+mj-lt"/>
          <a:ea typeface="+mn-ea"/>
          <a:cs typeface="+mn-cs"/>
        </a:defRPr>
      </a:lvl3pPr>
      <a:lvl4pPr marL="1266913" indent="-264464" algn="l" defTabSz="1450776" rtl="0" eaLnBrk="1" latinLnBrk="1" hangingPunct="1">
        <a:spcBef>
          <a:spcPts val="952"/>
        </a:spcBef>
        <a:buClr>
          <a:schemeClr val="tx1"/>
        </a:buClr>
        <a:buSzPct val="70000"/>
        <a:buFont typeface="Wingdings" pitchFamily="2" charset="2"/>
        <a:buChar char="§"/>
        <a:defRPr sz="2000" kern="1200" spc="-100" baseline="0">
          <a:solidFill>
            <a:schemeClr val="tx1"/>
          </a:solidFill>
          <a:latin typeface="+mj-lt"/>
          <a:ea typeface="+mn-ea"/>
          <a:cs typeface="+mn-cs"/>
        </a:defRPr>
      </a:lvl4pPr>
      <a:lvl5pPr marL="1450776" indent="-183866" algn="l" defTabSz="1450776" rtl="0" eaLnBrk="1" latinLnBrk="1" hangingPunct="1">
        <a:spcBef>
          <a:spcPts val="952"/>
        </a:spcBef>
        <a:buClr>
          <a:schemeClr val="tx1"/>
        </a:buClr>
        <a:buSzPct val="70000"/>
        <a:buFont typeface="Wingdings" pitchFamily="2" charset="2"/>
        <a:buChar char="§"/>
        <a:defRPr sz="1800" kern="1200" spc="-100" baseline="0">
          <a:solidFill>
            <a:schemeClr val="tx1"/>
          </a:solidFill>
          <a:latin typeface="+mj-lt"/>
          <a:ea typeface="+mn-ea"/>
          <a:cs typeface="+mn-cs"/>
        </a:defRPr>
      </a:lvl5pPr>
      <a:lvl6pPr marL="3989633" indent="-362693" algn="l" defTabSz="1450776" rtl="0" eaLnBrk="1" latinLnBrk="1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6pPr>
      <a:lvl7pPr marL="4715020" indent="-362693" algn="l" defTabSz="1450776" rtl="0" eaLnBrk="1" latinLnBrk="1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7pPr>
      <a:lvl8pPr marL="5440409" indent="-362693" algn="l" defTabSz="1450776" rtl="0" eaLnBrk="1" latinLnBrk="1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8pPr>
      <a:lvl9pPr marL="6165795" indent="-362693" algn="l" defTabSz="1450776" rtl="0" eaLnBrk="1" latinLnBrk="1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50776" rtl="0" eaLnBrk="1" latinLnBrk="1" hangingPunct="1"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725389" algn="l" defTabSz="1450776" rtl="0" eaLnBrk="1" latinLnBrk="1" hangingPunct="1">
        <a:defRPr sz="2799" kern="1200">
          <a:solidFill>
            <a:schemeClr val="tx1"/>
          </a:solidFill>
          <a:latin typeface="+mn-lt"/>
          <a:ea typeface="+mn-ea"/>
          <a:cs typeface="+mn-cs"/>
        </a:defRPr>
      </a:lvl2pPr>
      <a:lvl3pPr marL="1450776" algn="l" defTabSz="1450776" rtl="0" eaLnBrk="1" latinLnBrk="1" hangingPunct="1">
        <a:defRPr sz="2799" kern="1200">
          <a:solidFill>
            <a:schemeClr val="tx1"/>
          </a:solidFill>
          <a:latin typeface="+mn-lt"/>
          <a:ea typeface="+mn-ea"/>
          <a:cs typeface="+mn-cs"/>
        </a:defRPr>
      </a:lvl3pPr>
      <a:lvl4pPr marL="2176163" algn="l" defTabSz="1450776" rtl="0" eaLnBrk="1" latinLnBrk="1" hangingPunct="1">
        <a:defRPr sz="2799" kern="1200">
          <a:solidFill>
            <a:schemeClr val="tx1"/>
          </a:solidFill>
          <a:latin typeface="+mn-lt"/>
          <a:ea typeface="+mn-ea"/>
          <a:cs typeface="+mn-cs"/>
        </a:defRPr>
      </a:lvl4pPr>
      <a:lvl5pPr marL="2901551" algn="l" defTabSz="1450776" rtl="0" eaLnBrk="1" latinLnBrk="1" hangingPunct="1">
        <a:defRPr sz="2799" kern="1200">
          <a:solidFill>
            <a:schemeClr val="tx1"/>
          </a:solidFill>
          <a:latin typeface="+mn-lt"/>
          <a:ea typeface="+mn-ea"/>
          <a:cs typeface="+mn-cs"/>
        </a:defRPr>
      </a:lvl5pPr>
      <a:lvl6pPr marL="3626939" algn="l" defTabSz="1450776" rtl="0" eaLnBrk="1" latinLnBrk="1" hangingPunct="1">
        <a:defRPr sz="2799" kern="1200">
          <a:solidFill>
            <a:schemeClr val="tx1"/>
          </a:solidFill>
          <a:latin typeface="+mn-lt"/>
          <a:ea typeface="+mn-ea"/>
          <a:cs typeface="+mn-cs"/>
        </a:defRPr>
      </a:lvl6pPr>
      <a:lvl7pPr marL="4352327" algn="l" defTabSz="1450776" rtl="0" eaLnBrk="1" latinLnBrk="1" hangingPunct="1">
        <a:defRPr sz="2799" kern="1200">
          <a:solidFill>
            <a:schemeClr val="tx1"/>
          </a:solidFill>
          <a:latin typeface="+mn-lt"/>
          <a:ea typeface="+mn-ea"/>
          <a:cs typeface="+mn-cs"/>
        </a:defRPr>
      </a:lvl7pPr>
      <a:lvl8pPr marL="5077717" algn="l" defTabSz="1450776" rtl="0" eaLnBrk="1" latinLnBrk="1" hangingPunct="1">
        <a:defRPr sz="2799" kern="1200">
          <a:solidFill>
            <a:schemeClr val="tx1"/>
          </a:solidFill>
          <a:latin typeface="+mn-lt"/>
          <a:ea typeface="+mn-ea"/>
          <a:cs typeface="+mn-cs"/>
        </a:defRPr>
      </a:lvl8pPr>
      <a:lvl9pPr marL="5803102" algn="l" defTabSz="1450776" rtl="0" eaLnBrk="1" latinLnBrk="1" hangingPunct="1">
        <a:defRPr sz="2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5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4.png"/><Relationship Id="rId5" Type="http://schemas.openxmlformats.org/officeDocument/2006/relationships/image" Target="../media/image30.wmf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photosynth.net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36.jpe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05.png"/><Relationship Id="rId15" Type="http://schemas.openxmlformats.org/officeDocument/2006/relationships/image" Target="../media/image109.png"/><Relationship Id="rId10" Type="http://schemas.openxmlformats.org/officeDocument/2006/relationships/image" Target="../media/image104.png"/><Relationship Id="rId4" Type="http://schemas.openxmlformats.org/officeDocument/2006/relationships/image" Target="../media/image34.jpe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36.jpeg"/><Relationship Id="rId7" Type="http://schemas.openxmlformats.org/officeDocument/2006/relationships/image" Target="../media/image43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8.png"/><Relationship Id="rId5" Type="http://schemas.openxmlformats.org/officeDocument/2006/relationships/image" Target="../media/image41.png"/><Relationship Id="rId10" Type="http://schemas.openxmlformats.org/officeDocument/2006/relationships/image" Target="../media/image47.png"/><Relationship Id="rId4" Type="http://schemas.openxmlformats.org/officeDocument/2006/relationships/image" Target="../media/image34.jpeg"/><Relationship Id="rId9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18" Type="http://schemas.openxmlformats.org/officeDocument/2006/relationships/hyperlink" Target="https://johnwlambert.github.io/sfm/#triangulation" TargetMode="External"/><Relationship Id="rId3" Type="http://schemas.openxmlformats.org/officeDocument/2006/relationships/image" Target="../media/image36.jpe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05.png"/><Relationship Id="rId15" Type="http://schemas.openxmlformats.org/officeDocument/2006/relationships/image" Target="../media/image109.png"/><Relationship Id="rId10" Type="http://schemas.openxmlformats.org/officeDocument/2006/relationships/image" Target="../media/image104.png"/><Relationship Id="rId19" Type="http://schemas.openxmlformats.org/officeDocument/2006/relationships/image" Target="../media/image56.png"/><Relationship Id="rId4" Type="http://schemas.openxmlformats.org/officeDocument/2006/relationships/image" Target="../media/image34.jpe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0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0.png"/><Relationship Id="rId9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sion.caltech.edu/bouguetj/calib_doc/index.html" TargetMode="External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hyperlink" Target="https://learnopencv.com/camera-calibration-using-opencv/" TargetMode="External"/><Relationship Id="rId4" Type="http://schemas.openxmlformats.org/officeDocument/2006/relationships/hyperlink" Target="http://docs.opencv.org/doc/tutorials/calib3d/camera_calibration/camera_calibration.htm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20.png"/><Relationship Id="rId3" Type="http://schemas.openxmlformats.org/officeDocument/2006/relationships/image" Target="../media/image18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7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meshlab.net/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ulinbo/slam/blob/master/Multiple%20View%20Geometry%20in%20Computer%20Vision.pdf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r.mathworks.com/matlabcentral/fileexchange/4576-structure-and-motion-toolkit-in-matlab" TargetMode="External"/><Relationship Id="rId4" Type="http://schemas.openxmlformats.org/officeDocument/2006/relationships/hyperlink" Target="http://szeliski.org/Book/drafts/SzeliskiBook_20100903_draft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png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4A7F9D8B-BF10-48D6-8B16-3088CBBA31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Programming Assignment2</a:t>
            </a:r>
            <a:endParaRPr lang="ko-KR" altLang="en-US" dirty="0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8C62288C-EFDC-4A5F-918F-002489FFEB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Structure-from-Motion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3904EBB6-728A-4722-A546-41D7E6F6B87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ko-KR" dirty="0"/>
              <a:t>Prof. </a:t>
            </a:r>
            <a:r>
              <a:rPr lang="en-US" altLang="ko-KR" dirty="0" err="1"/>
              <a:t>Hae-Gon</a:t>
            </a:r>
            <a:r>
              <a:rPr lang="en-US" altLang="ko-KR" dirty="0"/>
              <a:t> Jeon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951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Recall: </a:t>
            </a:r>
            <a:r>
              <a:rPr lang="en-US" dirty="0"/>
              <a:t>Estimating the Fundamental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2" y="990600"/>
            <a:ext cx="8686800" cy="5181600"/>
          </a:xfrm>
        </p:spPr>
        <p:txBody>
          <a:bodyPr>
            <a:normAutofit fontScale="92500"/>
          </a:bodyPr>
          <a:lstStyle/>
          <a:p>
            <a:r>
              <a:rPr lang="en-US" sz="2600" dirty="0"/>
              <a:t>8-point algorithm</a:t>
            </a:r>
          </a:p>
          <a:p>
            <a:pPr lvl="1"/>
            <a:r>
              <a:rPr lang="en-US" sz="2200" dirty="0"/>
              <a:t>Least squares solution using SVD on equations from 8 pairs of correspondences</a:t>
            </a:r>
          </a:p>
          <a:p>
            <a:pPr lvl="1"/>
            <a:r>
              <a:rPr lang="en-US" sz="2200" dirty="0"/>
              <a:t>Enforce </a:t>
            </a:r>
            <a:r>
              <a:rPr lang="en-US" sz="2200" dirty="0" err="1"/>
              <a:t>det</a:t>
            </a:r>
            <a:r>
              <a:rPr lang="en-US" sz="2200" dirty="0"/>
              <a:t>(F)=0 constraint using SVD on F</a:t>
            </a:r>
          </a:p>
          <a:p>
            <a:endParaRPr lang="en-US" sz="2600" dirty="0"/>
          </a:p>
          <a:p>
            <a:r>
              <a:rPr lang="en-US" sz="2600" dirty="0"/>
              <a:t>7-point algorithm</a:t>
            </a:r>
          </a:p>
          <a:p>
            <a:pPr lvl="1"/>
            <a:r>
              <a:rPr lang="en-US" sz="2200" dirty="0"/>
              <a:t>Use least squares to solve for null space (two vectors) using SVD and 7 pairs of correspondences</a:t>
            </a:r>
          </a:p>
          <a:p>
            <a:pPr lvl="1"/>
            <a:r>
              <a:rPr lang="en-US" sz="2200" dirty="0"/>
              <a:t>Solve for linear combination of null space vectors that satisfies </a:t>
            </a:r>
            <a:r>
              <a:rPr lang="en-US" sz="2200" dirty="0" err="1"/>
              <a:t>det</a:t>
            </a:r>
            <a:r>
              <a:rPr lang="en-US" sz="2200" dirty="0"/>
              <a:t>(F)=0</a:t>
            </a:r>
          </a:p>
          <a:p>
            <a:endParaRPr lang="en-US" dirty="0"/>
          </a:p>
          <a:p>
            <a:r>
              <a:rPr lang="en-US" sz="2600" dirty="0"/>
              <a:t>Minimize reprojection error</a:t>
            </a:r>
          </a:p>
          <a:p>
            <a:pPr lvl="1"/>
            <a:r>
              <a:rPr lang="en-US" sz="2200" dirty="0"/>
              <a:t>Non-linear least squares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90246" y="6035180"/>
            <a:ext cx="64537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Note: estimation of F (or E) is degenerate for a planar scene.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Recall: </a:t>
            </a:r>
            <a:r>
              <a:rPr lang="en-US" dirty="0"/>
              <a:t>8-point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 a system of homogeneous linear equations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Write down the system of equations</a:t>
            </a:r>
          </a:p>
        </p:txBody>
      </p:sp>
      <p:graphicFrame>
        <p:nvGraphicFramePr>
          <p:cNvPr id="193539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1250414"/>
              </p:ext>
            </p:extLst>
          </p:nvPr>
        </p:nvGraphicFramePr>
        <p:xfrm>
          <a:off x="3581400" y="2243364"/>
          <a:ext cx="2041525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5" name="Equation" r:id="rId4" imgW="825480" imgH="228600" progId="Equation.3">
                  <p:embed/>
                </p:oleObj>
              </mc:Choice>
              <mc:Fallback>
                <p:oleObj name="Equation" r:id="rId4" imgW="825480" imgH="228600" progId="Equation.3">
                  <p:embed/>
                  <p:pic>
                    <p:nvPicPr>
                      <p:cNvPr id="193539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2243364"/>
                        <a:ext cx="2041525" cy="565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09600" y="2877680"/>
                <a:ext cx="74022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877680"/>
                <a:ext cx="7402283" cy="276999"/>
              </a:xfrm>
              <a:prstGeom prst="rect">
                <a:avLst/>
              </a:prstGeom>
              <a:blipFill>
                <a:blip r:embed="rId6"/>
                <a:stretch>
                  <a:fillRect t="-2222" r="-165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23441" y="3781529"/>
                <a:ext cx="7497117" cy="1828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𝑢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′</m:t>
                                                </m:r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𝑣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′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sub>
                                      <m:sup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⋮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𝑣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en-US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𝑣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′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⋮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𝑣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3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1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⋮</m:t>
                                                      </m:r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𝑢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𝑛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′</m:t>
                                                      </m:r>
                                                    </m:e>
                                                  </m:mr>
                                                </m:m>
                                              </m:e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1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⋮</m:t>
                                                      </m:r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0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0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𝑣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0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𝑛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′</m:t>
                                                      </m:r>
                                                    </m:e>
                                                  </m:mr>
                                                </m:m>
                                              </m:e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1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⋮</m:t>
                                                      </m:r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r>
                                                        <a:rPr lang="en-US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e>
                                                  </m:mr>
                                                </m:m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13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33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=</a:t>
                </a:r>
                <a:r>
                  <a:rPr lang="en-US" sz="2000" b="1" dirty="0"/>
                  <a:t>0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41" y="3781529"/>
                <a:ext cx="7497117" cy="1828129"/>
              </a:xfrm>
              <a:prstGeom prst="rect">
                <a:avLst/>
              </a:prstGeom>
              <a:blipFill>
                <a:blip r:embed="rId7"/>
                <a:stretch>
                  <a:fillRect r="-7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Recall: </a:t>
            </a:r>
            <a:r>
              <a:rPr lang="en-US" dirty="0"/>
              <a:t>8-point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 a system of homogeneous linear equations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Write down the system of equations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Solve </a:t>
            </a:r>
            <a:r>
              <a:rPr lang="en-US" b="1" dirty="0"/>
              <a:t>f</a:t>
            </a:r>
            <a:r>
              <a:rPr lang="en-US" dirty="0"/>
              <a:t> from  </a:t>
            </a:r>
            <a:r>
              <a:rPr lang="en-US" dirty="0" err="1"/>
              <a:t>A</a:t>
            </a:r>
            <a:r>
              <a:rPr lang="en-US" b="1" dirty="0" err="1"/>
              <a:t>f</a:t>
            </a:r>
            <a:r>
              <a:rPr lang="en-US" dirty="0"/>
              <a:t>=</a:t>
            </a:r>
            <a:r>
              <a:rPr lang="en-US" b="1" dirty="0"/>
              <a:t>0 </a:t>
            </a:r>
            <a:r>
              <a:rPr lang="en-US" dirty="0"/>
              <a:t>using SVD</a:t>
            </a:r>
          </a:p>
          <a:p>
            <a:pPr marL="914400" lvl="1" indent="-514350">
              <a:buFont typeface="+mj-lt"/>
              <a:buAutoNum type="alphaLcPeriod"/>
            </a:pPr>
            <a:endParaRPr lang="en-US" b="1" dirty="0"/>
          </a:p>
          <a:p>
            <a:pPr marL="914400" lvl="1" indent="-514350">
              <a:buFont typeface="+mj-lt"/>
              <a:buAutoNum type="alphaLcPeriod"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endParaRPr lang="en-US" sz="1200" dirty="0"/>
          </a:p>
          <a:p>
            <a:pPr marL="514350" indent="-514350">
              <a:buFont typeface="+mj-lt"/>
              <a:buAutoNum type="arabicPeriod"/>
            </a:pPr>
            <a:endParaRPr lang="en-US" sz="1200" dirty="0"/>
          </a:p>
          <a:p>
            <a:r>
              <a:rPr lang="en-US" dirty="0"/>
              <a:t>Resolve </a:t>
            </a:r>
            <a:r>
              <a:rPr lang="en-US" dirty="0" err="1"/>
              <a:t>det</a:t>
            </a:r>
            <a:r>
              <a:rPr lang="en-US" dirty="0"/>
              <a:t>(F) = 0 constraint using SVD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71600" y="2587171"/>
            <a:ext cx="3355406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Matlab</a:t>
            </a:r>
            <a:r>
              <a:rPr lang="en-US" sz="2000" dirty="0"/>
              <a:t>: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[U, S, V]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svd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(A);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 = V(:, end);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 = reshape(f, [3 3])’;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1600" y="4799295"/>
            <a:ext cx="2803973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Matlab</a:t>
            </a:r>
            <a:r>
              <a:rPr lang="en-US" sz="2000" dirty="0"/>
              <a:t>: 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[U, S, V]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svd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(F);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S(3,3) = 0;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F = U*S*V’;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BE5628-0A3F-4774-8F5D-D2AB3AF48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5F651-C070-4BB6-8C73-3270935F4630}" type="slidenum">
              <a:rPr lang="ko-KR" altLang="en-US" smtClean="0">
                <a:solidFill>
                  <a:prstClr val="white"/>
                </a:solidFill>
              </a:rPr>
              <a:pPr/>
              <a:t>13</a:t>
            </a:fld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6C34A36-5EE5-4933-919A-C91F4968F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012" y="3956938"/>
            <a:ext cx="8190798" cy="615553"/>
          </a:xfrm>
        </p:spPr>
        <p:txBody>
          <a:bodyPr/>
          <a:lstStyle/>
          <a:p>
            <a:r>
              <a:rPr lang="en-US" altLang="ko-KR" sz="4000" dirty="0"/>
              <a:t>Structure from Motion</a:t>
            </a:r>
            <a:endParaRPr lang="ko-KR" altLang="en-US" sz="4000" dirty="0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754714FB-30F1-432A-9D54-B8306130F0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1012" y="4671895"/>
            <a:ext cx="8190798" cy="369332"/>
          </a:xfrm>
        </p:spPr>
        <p:txBody>
          <a:bodyPr/>
          <a:lstStyle/>
          <a:p>
            <a:r>
              <a:rPr lang="en-US" altLang="ko-KR" sz="2400" dirty="0"/>
              <a:t>Chapter 7 in </a:t>
            </a:r>
            <a:r>
              <a:rPr lang="en-US" altLang="ko-KR" sz="2400" dirty="0" err="1"/>
              <a:t>Szeliski</a:t>
            </a:r>
            <a:endParaRPr lang="en-US" altLang="ko-KR" sz="2400" dirty="0"/>
          </a:p>
        </p:txBody>
      </p:sp>
      <p:pic>
        <p:nvPicPr>
          <p:cNvPr id="97284" name="Picture 4" descr="building rome in a dayì ëí ì´ë¯¸ì§ ê²ìê²°ê³¼">
            <a:extLst>
              <a:ext uri="{FF2B5EF4-FFF2-40B4-BE49-F238E27FC236}">
                <a16:creationId xmlns:a16="http://schemas.microsoft.com/office/drawing/2014/main" id="{36B4CB79-144B-4D9E-A912-50DFC4A93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258" y="1006710"/>
            <a:ext cx="3952982" cy="268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87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is </a:t>
            </a:r>
            <a:r>
              <a:rPr lang="en-US" altLang="ko-KR" dirty="0" err="1"/>
              <a:t>SfM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b="1" dirty="0">
                <a:latin typeface="맑은 고딕" pitchFamily="50" charset="-127"/>
                <a:cs typeface="Arial" charset="0"/>
              </a:rPr>
              <a:t>Structure from Motion (</a:t>
            </a:r>
            <a:r>
              <a:rPr lang="en-US" altLang="ko-KR" sz="2400" b="1" dirty="0" err="1">
                <a:latin typeface="맑은 고딕" pitchFamily="50" charset="-127"/>
                <a:cs typeface="Arial" charset="0"/>
              </a:rPr>
              <a:t>SfM</a:t>
            </a:r>
            <a:r>
              <a:rPr lang="en-US" altLang="ko-KR" sz="2400" b="1" dirty="0">
                <a:latin typeface="맑은 고딕" pitchFamily="50" charset="-127"/>
                <a:cs typeface="Arial" charset="0"/>
              </a:rPr>
              <a:t>)</a:t>
            </a:r>
          </a:p>
          <a:p>
            <a:pPr lvl="1"/>
            <a:r>
              <a:rPr lang="en-US" altLang="ko-KR" sz="2000" dirty="0"/>
              <a:t>The process of </a:t>
            </a:r>
            <a:r>
              <a:rPr lang="en-US" altLang="ko-KR" sz="2000" b="1" dirty="0"/>
              <a:t>estimating three-dimensional structures from two-dimensional image sequences</a:t>
            </a:r>
            <a:r>
              <a:rPr lang="en-US" altLang="ko-KR" sz="2000" dirty="0"/>
              <a:t> which may be coupled with local motion signals.</a:t>
            </a:r>
          </a:p>
          <a:p>
            <a:pPr lvl="1"/>
            <a:r>
              <a:rPr lang="en-US" altLang="ko-KR" sz="2000" dirty="0"/>
              <a:t>Input: Freely taken images with overlapped scenery</a:t>
            </a:r>
          </a:p>
          <a:p>
            <a:pPr lvl="1"/>
            <a:r>
              <a:rPr lang="en-US" altLang="ko-KR" sz="2000" dirty="0"/>
              <a:t>Output:  camera pose and 3D structure of the scene</a:t>
            </a:r>
          </a:p>
          <a:p>
            <a:pPr lvl="1"/>
            <a:r>
              <a:rPr lang="en-US" altLang="ko-KR" sz="2000" dirty="0"/>
              <a:t>Reference</a:t>
            </a:r>
          </a:p>
          <a:p>
            <a:pPr lvl="2"/>
            <a:r>
              <a:rPr lang="en-US" altLang="ko-KR" dirty="0">
                <a:hlinkClick r:id="rId3"/>
              </a:rPr>
              <a:t>http://photosynth.net</a:t>
            </a:r>
            <a:endParaRPr lang="en-US" altLang="ko-KR" dirty="0"/>
          </a:p>
          <a:p>
            <a:pPr lvl="2"/>
            <a:r>
              <a:rPr lang="en-US" altLang="ko-KR" dirty="0" err="1"/>
              <a:t>N.Snavely</a:t>
            </a:r>
            <a:r>
              <a:rPr lang="en-US" altLang="ko-KR" dirty="0"/>
              <a:t> et al., “Photo Tourism: Exploring </a:t>
            </a:r>
          </a:p>
          <a:p>
            <a:pPr marL="914400" lvl="2" indent="0">
              <a:buNone/>
            </a:pPr>
            <a:r>
              <a:rPr lang="en-US" altLang="ko-KR" dirty="0"/>
              <a:t>     photo collections in 3D”, SIGGRAPH 2006</a:t>
            </a:r>
            <a:endParaRPr lang="ko-KR" altLang="en-US" dirty="0"/>
          </a:p>
          <a:p>
            <a:pPr marL="735463" lvl="2" indent="0">
              <a:buNone/>
            </a:pPr>
            <a:endParaRPr lang="en-US" altLang="ko-KR" dirty="0"/>
          </a:p>
        </p:txBody>
      </p:sp>
      <p:pic>
        <p:nvPicPr>
          <p:cNvPr id="9" name="Picture 2" descr="https://d267cvn3rvuq91.cloudfront.net/i/legacy/0911-tr35-snavely_x61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850" y="3500953"/>
            <a:ext cx="3348637" cy="227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90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Overall Strategy</a:t>
            </a:r>
            <a:endParaRPr lang="ko-KR" altLang="en-US" dirty="0"/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041" y="3651629"/>
            <a:ext cx="2232248" cy="2232248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5317165" y="1580676"/>
            <a:ext cx="1728000" cy="108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( &gt; Three-view)</a:t>
            </a: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Growing Step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cxnSp>
        <p:nvCxnSpPr>
          <p:cNvPr id="111" name="직선 화살표 연결선 110"/>
          <p:cNvCxnSpPr>
            <a:stCxn id="107" idx="3"/>
            <a:endCxn id="108" idx="1"/>
          </p:cNvCxnSpPr>
          <p:nvPr/>
        </p:nvCxnSpPr>
        <p:spPr>
          <a:xfrm>
            <a:off x="4581615" y="2120676"/>
            <a:ext cx="735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꺾인 연결선 111"/>
          <p:cNvCxnSpPr>
            <a:stCxn id="108" idx="3"/>
            <a:endCxn id="212" idx="0"/>
          </p:cNvCxnSpPr>
          <p:nvPr/>
        </p:nvCxnSpPr>
        <p:spPr>
          <a:xfrm>
            <a:off x="7045165" y="2120676"/>
            <a:ext cx="1150475" cy="89838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>
            <a:cxnSpLocks/>
          </p:cNvCxnSpPr>
          <p:nvPr/>
        </p:nvCxnSpPr>
        <p:spPr>
          <a:xfrm>
            <a:off x="2432294" y="1381841"/>
            <a:ext cx="0" cy="4809981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168978" y="1580676"/>
            <a:ext cx="2172012" cy="3888312"/>
            <a:chOff x="168978" y="1580676"/>
            <a:chExt cx="2172012" cy="3888312"/>
          </a:xfrm>
        </p:grpSpPr>
        <p:sp>
          <p:nvSpPr>
            <p:cNvPr id="106" name="모서리가 둥근 직사각형 105"/>
            <p:cNvSpPr/>
            <p:nvPr/>
          </p:nvSpPr>
          <p:spPr>
            <a:xfrm>
              <a:off x="398299" y="1580676"/>
              <a:ext cx="1728000" cy="108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</a:rPr>
                <a:t>Two images from dataset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20" name="그룹 119"/>
            <p:cNvGrpSpPr/>
            <p:nvPr/>
          </p:nvGrpSpPr>
          <p:grpSpPr>
            <a:xfrm>
              <a:off x="168978" y="3452764"/>
              <a:ext cx="2170379" cy="720000"/>
              <a:chOff x="2302580" y="3356992"/>
              <a:chExt cx="2170379" cy="720000"/>
            </a:xfrm>
          </p:grpSpPr>
          <p:pic>
            <p:nvPicPr>
              <p:cNvPr id="121" name="그림 12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2959" y="3356992"/>
                <a:ext cx="1080000" cy="720000"/>
              </a:xfrm>
              <a:prstGeom prst="rect">
                <a:avLst/>
              </a:prstGeom>
            </p:spPr>
          </p:pic>
          <p:pic>
            <p:nvPicPr>
              <p:cNvPr id="122" name="그림 12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02580" y="3356992"/>
                <a:ext cx="1080000" cy="720000"/>
              </a:xfrm>
              <a:prstGeom prst="rect">
                <a:avLst/>
              </a:prstGeom>
            </p:spPr>
          </p:pic>
          <p:sp>
            <p:nvSpPr>
              <p:cNvPr id="123" name="타원 122"/>
              <p:cNvSpPr/>
              <p:nvPr/>
            </p:nvSpPr>
            <p:spPr>
              <a:xfrm>
                <a:off x="2726081" y="3671313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24" name="타원 123"/>
              <p:cNvSpPr/>
              <p:nvPr/>
            </p:nvSpPr>
            <p:spPr>
              <a:xfrm>
                <a:off x="2911053" y="3887337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25" name="타원 124"/>
              <p:cNvSpPr/>
              <p:nvPr/>
            </p:nvSpPr>
            <p:spPr>
              <a:xfrm>
                <a:off x="2699792" y="3823713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26" name="타원 125"/>
              <p:cNvSpPr/>
              <p:nvPr/>
            </p:nvSpPr>
            <p:spPr>
              <a:xfrm>
                <a:off x="3823344" y="3673601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27" name="타원 126"/>
              <p:cNvSpPr/>
              <p:nvPr/>
            </p:nvSpPr>
            <p:spPr>
              <a:xfrm>
                <a:off x="3875735" y="3817618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28" name="타원 127"/>
              <p:cNvSpPr/>
              <p:nvPr/>
            </p:nvSpPr>
            <p:spPr>
              <a:xfrm>
                <a:off x="4069854" y="3863523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29" name="타원 128"/>
              <p:cNvSpPr/>
              <p:nvPr/>
            </p:nvSpPr>
            <p:spPr>
              <a:xfrm>
                <a:off x="2843808" y="3683691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30" name="타원 129"/>
              <p:cNvSpPr/>
              <p:nvPr/>
            </p:nvSpPr>
            <p:spPr>
              <a:xfrm>
                <a:off x="3979174" y="3676454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31" name="타원 130"/>
              <p:cNvSpPr/>
              <p:nvPr/>
            </p:nvSpPr>
            <p:spPr>
              <a:xfrm>
                <a:off x="2685503" y="3896863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32" name="타원 131"/>
              <p:cNvSpPr/>
              <p:nvPr/>
            </p:nvSpPr>
            <p:spPr>
              <a:xfrm>
                <a:off x="3899543" y="3902204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33" name="타원 132"/>
              <p:cNvSpPr/>
              <p:nvPr/>
            </p:nvSpPr>
            <p:spPr>
              <a:xfrm>
                <a:off x="2915816" y="3933056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34" name="타원 133"/>
              <p:cNvSpPr/>
              <p:nvPr/>
            </p:nvSpPr>
            <p:spPr>
              <a:xfrm>
                <a:off x="3779912" y="3789040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35" name="타원 134"/>
              <p:cNvSpPr/>
              <p:nvPr/>
            </p:nvSpPr>
            <p:spPr>
              <a:xfrm>
                <a:off x="2483768" y="3789040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36" name="타원 135"/>
              <p:cNvSpPr/>
              <p:nvPr/>
            </p:nvSpPr>
            <p:spPr>
              <a:xfrm>
                <a:off x="3779912" y="3573016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37" name="타원 136"/>
              <p:cNvSpPr/>
              <p:nvPr/>
            </p:nvSpPr>
            <p:spPr>
              <a:xfrm>
                <a:off x="4067944" y="3933056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38" name="타원 137"/>
              <p:cNvSpPr/>
              <p:nvPr/>
            </p:nvSpPr>
            <p:spPr>
              <a:xfrm>
                <a:off x="3995936" y="3933056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39" name="타원 138"/>
              <p:cNvSpPr/>
              <p:nvPr/>
            </p:nvSpPr>
            <p:spPr>
              <a:xfrm>
                <a:off x="3995936" y="3573016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40" name="타원 139"/>
              <p:cNvSpPr/>
              <p:nvPr/>
            </p:nvSpPr>
            <p:spPr>
              <a:xfrm>
                <a:off x="3779912" y="3861048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41" name="타원 140"/>
              <p:cNvSpPr/>
              <p:nvPr/>
            </p:nvSpPr>
            <p:spPr>
              <a:xfrm>
                <a:off x="4211960" y="3861048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42" name="타원 141"/>
              <p:cNvSpPr/>
              <p:nvPr/>
            </p:nvSpPr>
            <p:spPr>
              <a:xfrm>
                <a:off x="3563888" y="3933056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43" name="타원 142"/>
              <p:cNvSpPr/>
              <p:nvPr/>
            </p:nvSpPr>
            <p:spPr>
              <a:xfrm>
                <a:off x="3491880" y="3789040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44" name="타원 143"/>
              <p:cNvSpPr/>
              <p:nvPr/>
            </p:nvSpPr>
            <p:spPr>
              <a:xfrm>
                <a:off x="3131840" y="3789040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45" name="타원 144"/>
              <p:cNvSpPr/>
              <p:nvPr/>
            </p:nvSpPr>
            <p:spPr>
              <a:xfrm>
                <a:off x="3131840" y="3933056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46" name="타원 145"/>
              <p:cNvSpPr/>
              <p:nvPr/>
            </p:nvSpPr>
            <p:spPr>
              <a:xfrm>
                <a:off x="2843808" y="3933056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47" name="타원 146"/>
              <p:cNvSpPr/>
              <p:nvPr/>
            </p:nvSpPr>
            <p:spPr>
              <a:xfrm>
                <a:off x="2771800" y="3789040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148" name="그룹 147"/>
            <p:cNvGrpSpPr/>
            <p:nvPr/>
          </p:nvGrpSpPr>
          <p:grpSpPr>
            <a:xfrm>
              <a:off x="170611" y="4748988"/>
              <a:ext cx="2170379" cy="720000"/>
              <a:chOff x="2302580" y="3356992"/>
              <a:chExt cx="2170379" cy="720000"/>
            </a:xfrm>
          </p:grpSpPr>
          <p:pic>
            <p:nvPicPr>
              <p:cNvPr id="149" name="그림 14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2959" y="3356992"/>
                <a:ext cx="1080000" cy="720000"/>
              </a:xfrm>
              <a:prstGeom prst="rect">
                <a:avLst/>
              </a:prstGeom>
            </p:spPr>
          </p:pic>
          <p:pic>
            <p:nvPicPr>
              <p:cNvPr id="150" name="그림 14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02580" y="3356992"/>
                <a:ext cx="1080000" cy="720000"/>
              </a:xfrm>
              <a:prstGeom prst="rect">
                <a:avLst/>
              </a:prstGeom>
            </p:spPr>
          </p:pic>
          <p:sp>
            <p:nvSpPr>
              <p:cNvPr id="151" name="타원 150"/>
              <p:cNvSpPr/>
              <p:nvPr/>
            </p:nvSpPr>
            <p:spPr>
              <a:xfrm>
                <a:off x="2726081" y="3671313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52" name="타원 151"/>
              <p:cNvSpPr/>
              <p:nvPr/>
            </p:nvSpPr>
            <p:spPr>
              <a:xfrm>
                <a:off x="2911053" y="3887337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53" name="타원 152"/>
              <p:cNvSpPr/>
              <p:nvPr/>
            </p:nvSpPr>
            <p:spPr>
              <a:xfrm>
                <a:off x="2699792" y="3823713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54" name="타원 153"/>
              <p:cNvSpPr/>
              <p:nvPr/>
            </p:nvSpPr>
            <p:spPr>
              <a:xfrm>
                <a:off x="3823344" y="3673601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55" name="타원 154"/>
              <p:cNvSpPr/>
              <p:nvPr/>
            </p:nvSpPr>
            <p:spPr>
              <a:xfrm>
                <a:off x="3875735" y="3817618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56" name="타원 155"/>
              <p:cNvSpPr/>
              <p:nvPr/>
            </p:nvSpPr>
            <p:spPr>
              <a:xfrm>
                <a:off x="4069854" y="3863523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57" name="타원 156"/>
              <p:cNvSpPr/>
              <p:nvPr/>
            </p:nvSpPr>
            <p:spPr>
              <a:xfrm>
                <a:off x="2843808" y="3683691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58" name="타원 157"/>
              <p:cNvSpPr/>
              <p:nvPr/>
            </p:nvSpPr>
            <p:spPr>
              <a:xfrm>
                <a:off x="3979174" y="3676454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59" name="타원 158"/>
              <p:cNvSpPr/>
              <p:nvPr/>
            </p:nvSpPr>
            <p:spPr>
              <a:xfrm>
                <a:off x="2685503" y="3896863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60" name="타원 159"/>
              <p:cNvSpPr/>
              <p:nvPr/>
            </p:nvSpPr>
            <p:spPr>
              <a:xfrm>
                <a:off x="3899543" y="3902204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61" name="타원 160"/>
              <p:cNvSpPr/>
              <p:nvPr/>
            </p:nvSpPr>
            <p:spPr>
              <a:xfrm>
                <a:off x="2915816" y="3933056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62" name="타원 161"/>
              <p:cNvSpPr/>
              <p:nvPr/>
            </p:nvSpPr>
            <p:spPr>
              <a:xfrm>
                <a:off x="3779912" y="3789040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63" name="타원 162"/>
              <p:cNvSpPr/>
              <p:nvPr/>
            </p:nvSpPr>
            <p:spPr>
              <a:xfrm>
                <a:off x="2483768" y="3789040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64" name="타원 163"/>
              <p:cNvSpPr/>
              <p:nvPr/>
            </p:nvSpPr>
            <p:spPr>
              <a:xfrm>
                <a:off x="3779912" y="3573016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65" name="타원 164"/>
              <p:cNvSpPr/>
              <p:nvPr/>
            </p:nvSpPr>
            <p:spPr>
              <a:xfrm>
                <a:off x="4067944" y="3933056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66" name="타원 165"/>
              <p:cNvSpPr/>
              <p:nvPr/>
            </p:nvSpPr>
            <p:spPr>
              <a:xfrm>
                <a:off x="3995936" y="3933056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67" name="타원 166"/>
              <p:cNvSpPr/>
              <p:nvPr/>
            </p:nvSpPr>
            <p:spPr>
              <a:xfrm>
                <a:off x="3995936" y="3573016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68" name="타원 167"/>
              <p:cNvSpPr/>
              <p:nvPr/>
            </p:nvSpPr>
            <p:spPr>
              <a:xfrm>
                <a:off x="3779912" y="3861048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69" name="타원 168"/>
              <p:cNvSpPr/>
              <p:nvPr/>
            </p:nvSpPr>
            <p:spPr>
              <a:xfrm>
                <a:off x="4211960" y="3861048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70" name="타원 169"/>
              <p:cNvSpPr/>
              <p:nvPr/>
            </p:nvSpPr>
            <p:spPr>
              <a:xfrm>
                <a:off x="3563888" y="3933056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71" name="타원 170"/>
              <p:cNvSpPr/>
              <p:nvPr/>
            </p:nvSpPr>
            <p:spPr>
              <a:xfrm>
                <a:off x="3491880" y="3789040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72" name="타원 171"/>
              <p:cNvSpPr/>
              <p:nvPr/>
            </p:nvSpPr>
            <p:spPr>
              <a:xfrm>
                <a:off x="3131840" y="3789040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73" name="타원 172"/>
              <p:cNvSpPr/>
              <p:nvPr/>
            </p:nvSpPr>
            <p:spPr>
              <a:xfrm>
                <a:off x="3131840" y="3933056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74" name="타원 173"/>
              <p:cNvSpPr/>
              <p:nvPr/>
            </p:nvSpPr>
            <p:spPr>
              <a:xfrm>
                <a:off x="2843808" y="3933056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75" name="타원 174"/>
              <p:cNvSpPr/>
              <p:nvPr/>
            </p:nvSpPr>
            <p:spPr>
              <a:xfrm>
                <a:off x="2771800" y="3789040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sp>
        <p:nvSpPr>
          <p:cNvPr id="107" name="모서리가 둥근 직사각형 106"/>
          <p:cNvSpPr/>
          <p:nvPr/>
        </p:nvSpPr>
        <p:spPr>
          <a:xfrm>
            <a:off x="2853615" y="1580676"/>
            <a:ext cx="1728000" cy="108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(Two-view)</a:t>
            </a: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Initialization Step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cxnSp>
        <p:nvCxnSpPr>
          <p:cNvPr id="110" name="직선 화살표 연결선 109"/>
          <p:cNvCxnSpPr>
            <a:stCxn id="106" idx="3"/>
            <a:endCxn id="107" idx="1"/>
          </p:cNvCxnSpPr>
          <p:nvPr/>
        </p:nvCxnSpPr>
        <p:spPr>
          <a:xfrm>
            <a:off x="2126299" y="2120676"/>
            <a:ext cx="7273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>
            <a:cxnSpLocks/>
          </p:cNvCxnSpPr>
          <p:nvPr/>
        </p:nvCxnSpPr>
        <p:spPr>
          <a:xfrm>
            <a:off x="5002290" y="1378244"/>
            <a:ext cx="0" cy="4813578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7" name="그룹 176"/>
          <p:cNvGrpSpPr/>
          <p:nvPr/>
        </p:nvGrpSpPr>
        <p:grpSpPr>
          <a:xfrm>
            <a:off x="2531738" y="3475288"/>
            <a:ext cx="2498952" cy="1993700"/>
            <a:chOff x="4665337" y="3212976"/>
            <a:chExt cx="2498951" cy="1993700"/>
          </a:xfrm>
        </p:grpSpPr>
        <p:grpSp>
          <p:nvGrpSpPr>
            <p:cNvPr id="178" name="그룹 177"/>
            <p:cNvGrpSpPr/>
            <p:nvPr/>
          </p:nvGrpSpPr>
          <p:grpSpPr>
            <a:xfrm>
              <a:off x="4665337" y="4211859"/>
              <a:ext cx="1080001" cy="581744"/>
              <a:chOff x="4561862" y="3558585"/>
              <a:chExt cx="1080001" cy="720000"/>
            </a:xfrm>
          </p:grpSpPr>
          <p:pic>
            <p:nvPicPr>
              <p:cNvPr id="203" name="그림 20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1862" y="3558585"/>
                <a:ext cx="1080001" cy="720000"/>
              </a:xfrm>
              <a:prstGeom prst="rect">
                <a:avLst/>
              </a:prstGeom>
            </p:spPr>
          </p:pic>
          <p:sp>
            <p:nvSpPr>
              <p:cNvPr id="204" name="타원 203"/>
              <p:cNvSpPr/>
              <p:nvPr/>
            </p:nvSpPr>
            <p:spPr>
              <a:xfrm>
                <a:off x="4985362" y="3872905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205" name="타원 204"/>
              <p:cNvSpPr/>
              <p:nvPr/>
            </p:nvSpPr>
            <p:spPr>
              <a:xfrm>
                <a:off x="5170334" y="4088929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206" name="타원 205"/>
              <p:cNvSpPr/>
              <p:nvPr/>
            </p:nvSpPr>
            <p:spPr>
              <a:xfrm>
                <a:off x="4959073" y="4025305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207" name="타원 206"/>
              <p:cNvSpPr/>
              <p:nvPr/>
            </p:nvSpPr>
            <p:spPr>
              <a:xfrm>
                <a:off x="5103089" y="3885283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208" name="타원 207"/>
              <p:cNvSpPr/>
              <p:nvPr/>
            </p:nvSpPr>
            <p:spPr>
              <a:xfrm>
                <a:off x="4944784" y="4098455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179" name="그룹 178"/>
            <p:cNvGrpSpPr/>
            <p:nvPr/>
          </p:nvGrpSpPr>
          <p:grpSpPr>
            <a:xfrm>
              <a:off x="5652240" y="3918624"/>
              <a:ext cx="1080000" cy="720000"/>
              <a:chOff x="5652240" y="3558584"/>
              <a:chExt cx="1080000" cy="720000"/>
            </a:xfrm>
            <a:scene3d>
              <a:camera prst="isometricRightUp"/>
              <a:lightRig rig="threePt" dir="t"/>
            </a:scene3d>
          </p:grpSpPr>
          <p:pic>
            <p:nvPicPr>
              <p:cNvPr id="197" name="그림 19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2240" y="3558584"/>
                <a:ext cx="1080000" cy="720000"/>
              </a:xfrm>
              <a:prstGeom prst="rect">
                <a:avLst/>
              </a:prstGeom>
            </p:spPr>
          </p:pic>
          <p:sp>
            <p:nvSpPr>
              <p:cNvPr id="198" name="타원 197"/>
              <p:cNvSpPr/>
              <p:nvPr/>
            </p:nvSpPr>
            <p:spPr>
              <a:xfrm>
                <a:off x="6082625" y="3875193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99" name="타원 198"/>
              <p:cNvSpPr/>
              <p:nvPr/>
            </p:nvSpPr>
            <p:spPr>
              <a:xfrm>
                <a:off x="6135016" y="4019210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200" name="타원 199"/>
              <p:cNvSpPr/>
              <p:nvPr/>
            </p:nvSpPr>
            <p:spPr>
              <a:xfrm>
                <a:off x="6329135" y="4065115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201" name="타원 200"/>
              <p:cNvSpPr/>
              <p:nvPr/>
            </p:nvSpPr>
            <p:spPr>
              <a:xfrm>
                <a:off x="6238455" y="3878046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202" name="타원 201"/>
              <p:cNvSpPr/>
              <p:nvPr/>
            </p:nvSpPr>
            <p:spPr>
              <a:xfrm>
                <a:off x="6158824" y="4103796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cxnSp>
          <p:nvCxnSpPr>
            <p:cNvPr id="180" name="직선 연결선 179"/>
            <p:cNvCxnSpPr/>
            <p:nvPr/>
          </p:nvCxnSpPr>
          <p:spPr>
            <a:xfrm flipH="1" flipV="1">
              <a:off x="4872732" y="3429000"/>
              <a:ext cx="347340" cy="151216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/>
            <p:cNvCxnSpPr/>
            <p:nvPr/>
          </p:nvCxnSpPr>
          <p:spPr>
            <a:xfrm flipH="1" flipV="1">
              <a:off x="4716016" y="3363343"/>
              <a:ext cx="2304256" cy="1512167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/>
            <p:cNvCxnSpPr/>
            <p:nvPr/>
          </p:nvCxnSpPr>
          <p:spPr>
            <a:xfrm flipV="1">
              <a:off x="5216897" y="3212976"/>
              <a:ext cx="75183" cy="172819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/>
            <p:cNvCxnSpPr/>
            <p:nvPr/>
          </p:nvCxnSpPr>
          <p:spPr>
            <a:xfrm>
              <a:off x="5004048" y="3284984"/>
              <a:ext cx="2016224" cy="1584176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/>
            <p:cNvCxnSpPr/>
            <p:nvPr/>
          </p:nvCxnSpPr>
          <p:spPr>
            <a:xfrm flipV="1">
              <a:off x="5220072" y="3284984"/>
              <a:ext cx="504056" cy="165618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/>
            <p:cNvCxnSpPr/>
            <p:nvPr/>
          </p:nvCxnSpPr>
          <p:spPr>
            <a:xfrm>
              <a:off x="4932040" y="3356992"/>
              <a:ext cx="2090390" cy="15163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타원 185"/>
            <p:cNvSpPr/>
            <p:nvPr/>
          </p:nvSpPr>
          <p:spPr>
            <a:xfrm>
              <a:off x="5197847" y="4915768"/>
              <a:ext cx="45719" cy="369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87" name="타원 186"/>
            <p:cNvSpPr/>
            <p:nvPr/>
          </p:nvSpPr>
          <p:spPr>
            <a:xfrm>
              <a:off x="4856857" y="3454400"/>
              <a:ext cx="45719" cy="3694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88" name="타원 187"/>
            <p:cNvSpPr/>
            <p:nvPr/>
          </p:nvSpPr>
          <p:spPr>
            <a:xfrm>
              <a:off x="5251822" y="3478783"/>
              <a:ext cx="45719" cy="3694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89" name="타원 188"/>
            <p:cNvSpPr/>
            <p:nvPr/>
          </p:nvSpPr>
          <p:spPr>
            <a:xfrm>
              <a:off x="5536678" y="3799806"/>
              <a:ext cx="45719" cy="3694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90" name="타원 189"/>
            <p:cNvSpPr/>
            <p:nvPr/>
          </p:nvSpPr>
          <p:spPr>
            <a:xfrm>
              <a:off x="7003603" y="4852491"/>
              <a:ext cx="45719" cy="369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191" name="직선 화살표 연결선 190"/>
            <p:cNvCxnSpPr/>
            <p:nvPr/>
          </p:nvCxnSpPr>
          <p:spPr>
            <a:xfrm flipV="1">
              <a:off x="5223088" y="4941168"/>
              <a:ext cx="285016" cy="20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화살표 연결선 191"/>
            <p:cNvCxnSpPr/>
            <p:nvPr/>
          </p:nvCxnSpPr>
          <p:spPr>
            <a:xfrm>
              <a:off x="5220072" y="4946661"/>
              <a:ext cx="0" cy="2600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화살표 연결선 192"/>
            <p:cNvCxnSpPr>
              <a:endCxn id="203" idx="2"/>
            </p:cNvCxnSpPr>
            <p:nvPr/>
          </p:nvCxnSpPr>
          <p:spPr>
            <a:xfrm flipH="1" flipV="1">
              <a:off x="5205336" y="4793602"/>
              <a:ext cx="12355" cy="1471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화살표 연결선 193"/>
            <p:cNvCxnSpPr/>
            <p:nvPr/>
          </p:nvCxnSpPr>
          <p:spPr>
            <a:xfrm flipV="1">
              <a:off x="7020272" y="4653136"/>
              <a:ext cx="144016" cy="218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화살표 연결선 194"/>
            <p:cNvCxnSpPr/>
            <p:nvPr/>
          </p:nvCxnSpPr>
          <p:spPr>
            <a:xfrm>
              <a:off x="7017256" y="4874653"/>
              <a:ext cx="0" cy="2600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화살표 연결선 195"/>
            <p:cNvCxnSpPr/>
            <p:nvPr/>
          </p:nvCxnSpPr>
          <p:spPr>
            <a:xfrm flipH="1" flipV="1">
              <a:off x="6732240" y="4797152"/>
              <a:ext cx="282636" cy="71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직사각형 3"/>
          <p:cNvSpPr/>
          <p:nvPr/>
        </p:nvSpPr>
        <p:spPr>
          <a:xfrm>
            <a:off x="2354170" y="6047331"/>
            <a:ext cx="7315980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[2]</a:t>
            </a:r>
            <a:r>
              <a:rPr lang="en-US" altLang="ko-KR" sz="1000" dirty="0"/>
              <a:t> Hartley, Richard, and Andrew Zisserman. </a:t>
            </a:r>
            <a:r>
              <a:rPr lang="en-US" altLang="ko-KR" sz="1000" i="1" dirty="0"/>
              <a:t>Multiple view geometry in computer vision</a:t>
            </a:r>
            <a:r>
              <a:rPr lang="en-US" altLang="ko-KR" sz="1000" dirty="0"/>
              <a:t>. Cambridge university press, 2003.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kern="100" dirty="0">
                <a:solidFill>
                  <a:srgbClr val="22222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[3] </a:t>
            </a:r>
            <a:r>
              <a:rPr lang="en-US" altLang="ko-KR" sz="1000" kern="100" dirty="0" err="1">
                <a:solidFill>
                  <a:srgbClr val="22222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Szeliski</a:t>
            </a:r>
            <a:r>
              <a:rPr lang="en-US" altLang="ko-KR" sz="1000" kern="100" dirty="0">
                <a:solidFill>
                  <a:srgbClr val="22222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, Richard. </a:t>
            </a:r>
            <a:r>
              <a:rPr lang="ko-KR" altLang="ko-KR" sz="1000" i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Computer vision: algorithms and applications</a:t>
            </a:r>
            <a:r>
              <a:rPr lang="ko-KR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Springer Science &amp; Business Media, 2010. </a:t>
            </a:r>
          </a:p>
        </p:txBody>
      </p:sp>
      <p:sp>
        <p:nvSpPr>
          <p:cNvPr id="212" name="모서리가 둥근 직사각형 211"/>
          <p:cNvSpPr/>
          <p:nvPr/>
        </p:nvSpPr>
        <p:spPr>
          <a:xfrm>
            <a:off x="7331640" y="3019058"/>
            <a:ext cx="1728000" cy="108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Bundle Adjustment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cxnSp>
        <p:nvCxnSpPr>
          <p:cNvPr id="213" name="꺾인 연결선 212"/>
          <p:cNvCxnSpPr>
            <a:stCxn id="212" idx="1"/>
            <a:endCxn id="108" idx="2"/>
          </p:cNvCxnSpPr>
          <p:nvPr/>
        </p:nvCxnSpPr>
        <p:spPr>
          <a:xfrm rot="10800000">
            <a:off x="6181166" y="2660676"/>
            <a:ext cx="1150475" cy="89838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5002290" y="950495"/>
            <a:ext cx="4057350" cy="50968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dirty="0" err="1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ToDo</a:t>
            </a:r>
            <a:endParaRPr lang="ko-KR" altLang="en-US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556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 latinLnBrk="0">
              <a:defRPr/>
            </a:pPr>
            <a:fld id="{FDD39262-B491-4869-BA95-D6A6C727505B}" type="slidenum">
              <a:rPr lang="en-US" altLang="ko-KR">
                <a:ea typeface="맑은 고딕" panose="020B0503020000020004" pitchFamily="50" charset="-127"/>
              </a:rPr>
              <a:pPr defTabSz="342900" latinLnBrk="0">
                <a:defRPr/>
              </a:pPr>
              <a:t>16</a:t>
            </a:fld>
            <a:endParaRPr lang="en-US" altLang="ko-KR" dirty="0"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Output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altLang="ko-KR" dirty="0"/>
              <a:t>Goal: Build a 3D &amp; Estimate camera poses, given the set of images  </a:t>
            </a:r>
          </a:p>
          <a:p>
            <a:pPr marL="814388" lvl="1" indent="-257175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F0DB9A-218C-45FD-BDEC-967FD53DB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41" y="2277605"/>
            <a:ext cx="7579519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0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Overall Strategy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b="1" dirty="0" smtClean="0"/>
              <a:t>What are given?</a:t>
            </a:r>
          </a:p>
          <a:p>
            <a:pPr lvl="1"/>
            <a:r>
              <a:rPr lang="en-US" altLang="ko-KR" sz="1800" dirty="0" smtClean="0"/>
              <a:t>1. </a:t>
            </a:r>
            <a:r>
              <a:rPr lang="en-US" altLang="ko-KR" sz="1800" b="1" dirty="0" smtClean="0"/>
              <a:t>3D points </a:t>
            </a:r>
            <a:r>
              <a:rPr lang="en-US" altLang="ko-KR" sz="1800" dirty="0" smtClean="0"/>
              <a:t>reconstructed from two images</a:t>
            </a:r>
          </a:p>
          <a:p>
            <a:pPr lvl="1"/>
            <a:r>
              <a:rPr lang="en-US" altLang="ko-KR" sz="1800" dirty="0" smtClean="0"/>
              <a:t>2. </a:t>
            </a:r>
            <a:r>
              <a:rPr lang="en-US" altLang="ko-KR" sz="1800" b="1" dirty="0" smtClean="0"/>
              <a:t>2D keypoints </a:t>
            </a:r>
            <a:r>
              <a:rPr lang="en-US" altLang="ko-KR" sz="1800" dirty="0" smtClean="0"/>
              <a:t>from each image corresponding to the reconstructed 3D points</a:t>
            </a:r>
          </a:p>
          <a:p>
            <a:pPr lvl="1"/>
            <a:r>
              <a:rPr lang="en-US" altLang="ko-KR" sz="1800" dirty="0" smtClean="0"/>
              <a:t>3. </a:t>
            </a:r>
            <a:r>
              <a:rPr lang="en-US" altLang="ko-KR" sz="1800" b="1" dirty="0" smtClean="0"/>
              <a:t>Camera poses of two images</a:t>
            </a:r>
          </a:p>
          <a:p>
            <a:pPr lvl="1"/>
            <a:r>
              <a:rPr lang="en-US" altLang="ko-KR" sz="1800" dirty="0" smtClean="0"/>
              <a:t>Intrinsic matrix, remaining images(about 10 images)…</a:t>
            </a:r>
            <a:r>
              <a:rPr lang="en-US" altLang="ko-KR" sz="1800" dirty="0" err="1" smtClean="0"/>
              <a:t>etc</a:t>
            </a:r>
            <a:endParaRPr lang="en-US" altLang="ko-KR" sz="1800" dirty="0" smtClean="0"/>
          </a:p>
          <a:p>
            <a:pPr lvl="1"/>
            <a:endParaRPr lang="en-US" altLang="ko-KR" sz="1800" dirty="0"/>
          </a:p>
          <a:p>
            <a:r>
              <a:rPr lang="en-US" altLang="ko-KR" sz="2000" b="1" dirty="0" smtClean="0"/>
              <a:t>What have to be done?</a:t>
            </a:r>
          </a:p>
          <a:p>
            <a:pPr lvl="1"/>
            <a:r>
              <a:rPr lang="en-US" altLang="ko-KR" sz="1800" dirty="0" smtClean="0"/>
              <a:t>1. </a:t>
            </a:r>
            <a:r>
              <a:rPr lang="en-US" altLang="ko-KR" sz="1800" b="1" dirty="0" smtClean="0"/>
              <a:t>Repeatedly reconstruct remaining images</a:t>
            </a:r>
            <a:r>
              <a:rPr lang="en-US" altLang="ko-KR" sz="1800" dirty="0" smtClean="0"/>
              <a:t> to the initialized model</a:t>
            </a:r>
          </a:p>
          <a:p>
            <a:pPr lvl="1"/>
            <a:r>
              <a:rPr lang="en-US" altLang="ko-KR" sz="1800" dirty="0" smtClean="0"/>
              <a:t>2. Do </a:t>
            </a:r>
            <a:r>
              <a:rPr lang="en-US" altLang="ko-KR" sz="1800" b="1" dirty="0" smtClean="0"/>
              <a:t>Bundle Adjustment</a:t>
            </a:r>
            <a:r>
              <a:rPr lang="en-US" altLang="ko-KR" sz="1800" dirty="0" smtClean="0"/>
              <a:t> to refine 3D reconstruction result.</a:t>
            </a:r>
          </a:p>
        </p:txBody>
      </p:sp>
    </p:spTree>
    <p:extLst>
      <p:ext uri="{BB962C8B-B14F-4D97-AF65-F5344CB8AC3E}">
        <p14:creationId xmlns:p14="http://schemas.microsoft.com/office/powerpoint/2010/main" val="90861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Overall Strategy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b="1" dirty="0" smtClean="0"/>
              <a:t>1. Repeatedly reconstruct remaining image to the initialized model</a:t>
            </a:r>
          </a:p>
          <a:p>
            <a:pPr lvl="1"/>
            <a:r>
              <a:rPr lang="en-US" altLang="ko-KR" sz="1800" dirty="0" smtClean="0"/>
              <a:t>So called</a:t>
            </a:r>
            <a:r>
              <a:rPr lang="en-US" altLang="ko-KR" sz="1800" b="1" dirty="0" smtClean="0"/>
              <a:t> Growing</a:t>
            </a:r>
            <a:r>
              <a:rPr lang="en-US" altLang="ko-KR" sz="1800" dirty="0" smtClean="0"/>
              <a:t> </a:t>
            </a:r>
            <a:r>
              <a:rPr lang="en-US" altLang="ko-KR" sz="1800" b="1" dirty="0" smtClean="0"/>
              <a:t>Step</a:t>
            </a:r>
          </a:p>
          <a:p>
            <a:pPr lvl="1"/>
            <a:r>
              <a:rPr lang="en-US" altLang="ko-KR" sz="1800" dirty="0" smtClean="0"/>
              <a:t>Algorithms are as follows:</a:t>
            </a:r>
          </a:p>
          <a:p>
            <a:pPr lvl="2"/>
            <a:r>
              <a:rPr lang="en-US" altLang="ko-KR" sz="1600" dirty="0" smtClean="0"/>
              <a:t>1. Select a image from remaining images whose the number of matched keypoints with reconstructed keypoints are largest.</a:t>
            </a:r>
          </a:p>
          <a:p>
            <a:pPr lvl="2"/>
            <a:r>
              <a:rPr lang="en-US" altLang="ko-KR" sz="1600" dirty="0" smtClean="0"/>
              <a:t>2. estimate a camera pose of a selected image using </a:t>
            </a:r>
            <a:r>
              <a:rPr lang="en-US" altLang="ko-KR" sz="1600" b="1" dirty="0" smtClean="0"/>
              <a:t>3-point PnP RANSAC</a:t>
            </a:r>
          </a:p>
          <a:p>
            <a:pPr lvl="2"/>
            <a:r>
              <a:rPr lang="en-US" altLang="ko-KR" sz="1600" dirty="0" smtClean="0"/>
              <a:t>3. reconstruct 3D points from keypoints from pose of the selected image and  a pose of reconstructed image using </a:t>
            </a:r>
            <a:r>
              <a:rPr lang="en-US" altLang="ko-KR" sz="1600" b="1" dirty="0" smtClean="0"/>
              <a:t>triangulation</a:t>
            </a:r>
          </a:p>
          <a:p>
            <a:pPr lvl="2"/>
            <a:r>
              <a:rPr lang="en-US" altLang="ko-KR" sz="1600" dirty="0" smtClean="0"/>
              <a:t>4. repeat 1~3 until every images is included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63841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Overall Strategy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b="1" dirty="0" smtClean="0"/>
              <a:t>1-1. </a:t>
            </a:r>
            <a:r>
              <a:rPr lang="en-US" altLang="ko-KR" sz="2400" b="1" dirty="0"/>
              <a:t>Select a image from remaining images whose the number of matched keypoints with reconstructed keypoints are largest.</a:t>
            </a:r>
          </a:p>
          <a:p>
            <a:endParaRPr lang="en-US" altLang="ko-KR" sz="2400" b="1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3411109" y="2184394"/>
            <a:ext cx="4464176" cy="3413326"/>
            <a:chOff x="4944011" y="1639095"/>
            <a:chExt cx="4019116" cy="2952839"/>
          </a:xfrm>
        </p:grpSpPr>
        <p:grpSp>
          <p:nvGrpSpPr>
            <p:cNvPr id="6" name="그룹 5"/>
            <p:cNvGrpSpPr/>
            <p:nvPr/>
          </p:nvGrpSpPr>
          <p:grpSpPr>
            <a:xfrm>
              <a:off x="5116876" y="1820247"/>
              <a:ext cx="3235187" cy="2755418"/>
              <a:chOff x="3563888" y="2996952"/>
              <a:chExt cx="3898347" cy="4113913"/>
            </a:xfrm>
          </p:grpSpPr>
          <p:grpSp>
            <p:nvGrpSpPr>
              <p:cNvPr id="18" name="그룹 17"/>
              <p:cNvGrpSpPr/>
              <p:nvPr/>
            </p:nvGrpSpPr>
            <p:grpSpPr>
              <a:xfrm>
                <a:off x="3563888" y="5264201"/>
                <a:ext cx="2004786" cy="1079881"/>
                <a:chOff x="4561861" y="3558584"/>
                <a:chExt cx="1080000" cy="720000"/>
              </a:xfrm>
            </p:grpSpPr>
            <p:pic>
              <p:nvPicPr>
                <p:cNvPr id="44" name="그림 43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61861" y="3558584"/>
                  <a:ext cx="1080000" cy="720000"/>
                </a:xfrm>
                <a:prstGeom prst="rect">
                  <a:avLst/>
                </a:prstGeom>
              </p:spPr>
            </p:pic>
            <p:sp>
              <p:nvSpPr>
                <p:cNvPr id="45" name="타원 44"/>
                <p:cNvSpPr/>
                <p:nvPr/>
              </p:nvSpPr>
              <p:spPr>
                <a:xfrm>
                  <a:off x="4985362" y="3872905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46" name="타원 45"/>
                <p:cNvSpPr/>
                <p:nvPr/>
              </p:nvSpPr>
              <p:spPr>
                <a:xfrm>
                  <a:off x="5170334" y="4088929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47" name="타원 46"/>
                <p:cNvSpPr/>
                <p:nvPr/>
              </p:nvSpPr>
              <p:spPr>
                <a:xfrm>
                  <a:off x="4959073" y="4025305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48" name="타원 47"/>
                <p:cNvSpPr/>
                <p:nvPr/>
              </p:nvSpPr>
              <p:spPr>
                <a:xfrm>
                  <a:off x="5103089" y="3885283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49" name="타원 48"/>
                <p:cNvSpPr/>
                <p:nvPr/>
              </p:nvSpPr>
              <p:spPr>
                <a:xfrm>
                  <a:off x="4944784" y="4098455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grpSp>
            <p:nvGrpSpPr>
              <p:cNvPr id="19" name="그룹 18"/>
              <p:cNvGrpSpPr/>
              <p:nvPr/>
            </p:nvGrpSpPr>
            <p:grpSpPr>
              <a:xfrm>
                <a:off x="5395861" y="4719876"/>
                <a:ext cx="2004786" cy="1336524"/>
                <a:chOff x="5652240" y="3558584"/>
                <a:chExt cx="1080000" cy="720000"/>
              </a:xfrm>
              <a:scene3d>
                <a:camera prst="isometricRightUp"/>
                <a:lightRig rig="threePt" dir="t"/>
              </a:scene3d>
            </p:grpSpPr>
            <p:pic>
              <p:nvPicPr>
                <p:cNvPr id="38" name="그림 3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2240" y="3558584"/>
                  <a:ext cx="1080000" cy="720000"/>
                </a:xfrm>
                <a:prstGeom prst="rect">
                  <a:avLst/>
                </a:prstGeom>
              </p:spPr>
            </p:pic>
            <p:sp>
              <p:nvSpPr>
                <p:cNvPr id="39" name="타원 38"/>
                <p:cNvSpPr/>
                <p:nvPr/>
              </p:nvSpPr>
              <p:spPr>
                <a:xfrm>
                  <a:off x="6082625" y="3875193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6135016" y="4019210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41" name="타원 40"/>
                <p:cNvSpPr/>
                <p:nvPr/>
              </p:nvSpPr>
              <p:spPr>
                <a:xfrm>
                  <a:off x="6329135" y="4065115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42" name="타원 41"/>
                <p:cNvSpPr/>
                <p:nvPr/>
              </p:nvSpPr>
              <p:spPr>
                <a:xfrm>
                  <a:off x="6238455" y="387804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43" name="타원 42"/>
                <p:cNvSpPr/>
                <p:nvPr/>
              </p:nvSpPr>
              <p:spPr>
                <a:xfrm>
                  <a:off x="6158824" y="410379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cxnSp>
            <p:nvCxnSpPr>
              <p:cNvPr id="20" name="직선 연결선 19"/>
              <p:cNvCxnSpPr>
                <a:endCxn id="27" idx="4"/>
              </p:cNvCxnSpPr>
              <p:nvPr/>
            </p:nvCxnSpPr>
            <p:spPr>
              <a:xfrm flipH="1" flipV="1">
                <a:off x="3913404" y="3526146"/>
                <a:ext cx="680232" cy="309186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>
                <a:endCxn id="27" idx="1"/>
              </p:cNvCxnSpPr>
              <p:nvPr/>
            </p:nvCxnSpPr>
            <p:spPr>
              <a:xfrm flipH="1" flipV="1">
                <a:off x="3883398" y="3467617"/>
                <a:ext cx="3328820" cy="273981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flipV="1">
                <a:off x="4587741" y="2996952"/>
                <a:ext cx="128275" cy="362105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5364088" y="4149080"/>
                <a:ext cx="1870474" cy="2076583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 flipV="1">
                <a:off x="4593635" y="4149080"/>
                <a:ext cx="770453" cy="246892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4716016" y="3068960"/>
                <a:ext cx="2512203" cy="3174833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타원 25"/>
              <p:cNvSpPr/>
              <p:nvPr/>
            </p:nvSpPr>
            <p:spPr>
              <a:xfrm>
                <a:off x="4552379" y="6570857"/>
                <a:ext cx="84867" cy="6857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27" name="타원 26"/>
              <p:cNvSpPr/>
              <p:nvPr/>
            </p:nvSpPr>
            <p:spPr>
              <a:xfrm>
                <a:off x="3870970" y="3457575"/>
                <a:ext cx="84867" cy="6857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28" name="타원 27"/>
              <p:cNvSpPr/>
              <p:nvPr/>
            </p:nvSpPr>
            <p:spPr>
              <a:xfrm>
                <a:off x="4677916" y="3022476"/>
                <a:ext cx="84867" cy="6857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5311130" y="4130030"/>
                <a:ext cx="84867" cy="6857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cxnSp>
            <p:nvCxnSpPr>
              <p:cNvPr id="30" name="직선 화살표 연결선 29"/>
              <p:cNvCxnSpPr/>
              <p:nvPr/>
            </p:nvCxnSpPr>
            <p:spPr>
              <a:xfrm flipV="1">
                <a:off x="4599234" y="6618007"/>
                <a:ext cx="529070" cy="37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화살표 연결선 30"/>
              <p:cNvCxnSpPr/>
              <p:nvPr/>
            </p:nvCxnSpPr>
            <p:spPr>
              <a:xfrm>
                <a:off x="4593635" y="6628204"/>
                <a:ext cx="0" cy="4826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화살표 연결선 31"/>
              <p:cNvCxnSpPr>
                <a:endCxn id="44" idx="2"/>
              </p:cNvCxnSpPr>
              <p:nvPr/>
            </p:nvCxnSpPr>
            <p:spPr>
              <a:xfrm flipH="1" flipV="1">
                <a:off x="4566281" y="6344083"/>
                <a:ext cx="22934" cy="2731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그룹 32"/>
              <p:cNvGrpSpPr/>
              <p:nvPr/>
            </p:nvGrpSpPr>
            <p:grpSpPr>
              <a:xfrm>
                <a:off x="6660232" y="5805264"/>
                <a:ext cx="802003" cy="893859"/>
                <a:chOff x="7400647" y="6083338"/>
                <a:chExt cx="802003" cy="893859"/>
              </a:xfrm>
            </p:grpSpPr>
            <p:sp>
              <p:nvSpPr>
                <p:cNvPr id="34" name="타원 33"/>
                <p:cNvSpPr/>
                <p:nvPr/>
              </p:nvSpPr>
              <p:spPr>
                <a:xfrm>
                  <a:off x="7904373" y="6453397"/>
                  <a:ext cx="84867" cy="6857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cxnSp>
              <p:nvCxnSpPr>
                <p:cNvPr id="35" name="직선 화살표 연결선 34"/>
                <p:cNvCxnSpPr/>
                <p:nvPr/>
              </p:nvCxnSpPr>
              <p:spPr>
                <a:xfrm flipV="1">
                  <a:off x="7935316" y="6083338"/>
                  <a:ext cx="267334" cy="40474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직선 화살표 연결선 35"/>
                <p:cNvCxnSpPr/>
                <p:nvPr/>
              </p:nvCxnSpPr>
              <p:spPr>
                <a:xfrm>
                  <a:off x="7929717" y="6494536"/>
                  <a:ext cx="0" cy="48266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화살표 연결선 36"/>
                <p:cNvCxnSpPr/>
                <p:nvPr/>
              </p:nvCxnSpPr>
              <p:spPr>
                <a:xfrm flipH="1" flipV="1">
                  <a:off x="7400647" y="6350673"/>
                  <a:ext cx="524652" cy="13291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직사각형 6"/>
                <p:cNvSpPr/>
                <p:nvPr/>
              </p:nvSpPr>
              <p:spPr>
                <a:xfrm>
                  <a:off x="4944011" y="1919582"/>
                  <a:ext cx="559727" cy="4001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35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35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ko-KR" sz="135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1350" dirty="0"/>
                </a:p>
              </p:txBody>
            </p:sp>
          </mc:Choice>
          <mc:Fallback xmlns="">
            <p:sp>
              <p:nvSpPr>
                <p:cNvPr id="30" name="직사각형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4011" y="1919582"/>
                  <a:ext cx="559727" cy="40010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직사각형 7"/>
                <p:cNvSpPr/>
                <p:nvPr/>
              </p:nvSpPr>
              <p:spPr>
                <a:xfrm>
                  <a:off x="5595992" y="1639095"/>
                  <a:ext cx="559727" cy="4001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35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35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ko-KR" sz="135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ko-KR" altLang="en-US" sz="1350" dirty="0"/>
                </a:p>
              </p:txBody>
            </p:sp>
          </mc:Choice>
          <mc:Fallback xmlns="">
            <p:sp>
              <p:nvSpPr>
                <p:cNvPr id="31" name="직사각형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5992" y="1639095"/>
                  <a:ext cx="559727" cy="40010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직사각형 8"/>
                <p:cNvSpPr/>
                <p:nvPr/>
              </p:nvSpPr>
              <p:spPr>
                <a:xfrm>
                  <a:off x="6124662" y="2271679"/>
                  <a:ext cx="559727" cy="4001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35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35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ko-KR" sz="1350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ko-KR" altLang="en-US" sz="1350" dirty="0"/>
                </a:p>
              </p:txBody>
            </p:sp>
          </mc:Choice>
          <mc:Fallback xmlns="">
            <p:sp>
              <p:nvSpPr>
                <p:cNvPr id="32" name="직사각형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4662" y="2271679"/>
                  <a:ext cx="559727" cy="40010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직사각형 9"/>
            <p:cNvSpPr/>
            <p:nvPr/>
          </p:nvSpPr>
          <p:spPr>
            <a:xfrm>
              <a:off x="5268388" y="4191825"/>
              <a:ext cx="782693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350" dirty="0"/>
                <a:t>Cam1</a:t>
              </a:r>
              <a:endParaRPr lang="ko-KR" altLang="en-US" sz="135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8180434" y="3877820"/>
              <a:ext cx="782693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350" dirty="0"/>
                <a:t>Cam2</a:t>
              </a:r>
              <a:endParaRPr lang="ko-KR" altLang="en-US" sz="13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직사각형 11"/>
                <p:cNvSpPr/>
                <p:nvPr/>
              </p:nvSpPr>
              <p:spPr>
                <a:xfrm>
                  <a:off x="5332330" y="3370453"/>
                  <a:ext cx="536728" cy="4001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35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35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35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1350" dirty="0"/>
                </a:p>
              </p:txBody>
            </p:sp>
          </mc:Choice>
          <mc:Fallback xmlns="">
            <p:sp>
              <p:nvSpPr>
                <p:cNvPr id="35" name="직사각형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2330" y="3370453"/>
                  <a:ext cx="536728" cy="40010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직사각형 12"/>
                <p:cNvSpPr/>
                <p:nvPr/>
              </p:nvSpPr>
              <p:spPr>
                <a:xfrm>
                  <a:off x="5885531" y="3293622"/>
                  <a:ext cx="536728" cy="4001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35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35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35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ko-KR" altLang="en-US" sz="1350" dirty="0"/>
                </a:p>
              </p:txBody>
            </p:sp>
          </mc:Choice>
          <mc:Fallback xmlns="">
            <p:sp>
              <p:nvSpPr>
                <p:cNvPr id="36" name="직사각형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5531" y="3293622"/>
                  <a:ext cx="536728" cy="40010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직사각형 13"/>
                <p:cNvSpPr/>
                <p:nvPr/>
              </p:nvSpPr>
              <p:spPr>
                <a:xfrm>
                  <a:off x="6064508" y="3661090"/>
                  <a:ext cx="536728" cy="4001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35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35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350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ko-KR" altLang="en-US" sz="1350" dirty="0"/>
                </a:p>
              </p:txBody>
            </p:sp>
          </mc:Choice>
          <mc:Fallback xmlns="">
            <p:sp>
              <p:nvSpPr>
                <p:cNvPr id="37" name="직사각형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4508" y="3661090"/>
                  <a:ext cx="536728" cy="40010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직사각형 14"/>
                <p:cNvSpPr/>
                <p:nvPr/>
              </p:nvSpPr>
              <p:spPr>
                <a:xfrm>
                  <a:off x="6884835" y="3299534"/>
                  <a:ext cx="589221" cy="4001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35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35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n-US" altLang="ko-KR" sz="1350" b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ko-KR" sz="135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1350" dirty="0"/>
                </a:p>
              </p:txBody>
            </p:sp>
          </mc:Choice>
          <mc:Fallback xmlns="">
            <p:sp>
              <p:nvSpPr>
                <p:cNvPr id="38" name="직사각형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4835" y="3299534"/>
                  <a:ext cx="589221" cy="40010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직사각형 15"/>
                <p:cNvSpPr/>
                <p:nvPr/>
              </p:nvSpPr>
              <p:spPr>
                <a:xfrm>
                  <a:off x="7348847" y="2898708"/>
                  <a:ext cx="589221" cy="4001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35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35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n-US" altLang="ko-KR" sz="1350" b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ko-KR" sz="135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ko-KR" altLang="en-US" sz="1350" dirty="0"/>
                </a:p>
              </p:txBody>
            </p:sp>
          </mc:Choice>
          <mc:Fallback xmlns="">
            <p:sp>
              <p:nvSpPr>
                <p:cNvPr id="39" name="직사각형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8847" y="2898708"/>
                  <a:ext cx="589221" cy="40010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/>
                <p:cNvSpPr/>
                <p:nvPr/>
              </p:nvSpPr>
              <p:spPr>
                <a:xfrm>
                  <a:off x="7584258" y="3224721"/>
                  <a:ext cx="589221" cy="4001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35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35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n-US" altLang="ko-KR" sz="1350" b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ko-KR" sz="1350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ko-KR" altLang="en-US" sz="1350" dirty="0"/>
                </a:p>
              </p:txBody>
            </p:sp>
          </mc:Choice>
          <mc:Fallback xmlns="">
            <p:sp>
              <p:nvSpPr>
                <p:cNvPr id="40" name="직사각형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4258" y="3224721"/>
                  <a:ext cx="589221" cy="40010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0" name="그림 4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591" y="3673541"/>
            <a:ext cx="1847982" cy="1034778"/>
          </a:xfrm>
          <a:prstGeom prst="rect">
            <a:avLst/>
          </a:prstGeom>
          <a:scene3d>
            <a:camera prst="isometricRightUp">
              <a:rot lat="19500000" lon="18900000" rev="0"/>
            </a:camera>
            <a:lightRig rig="threePt" dir="t"/>
          </a:scene3d>
        </p:spPr>
      </p:pic>
      <p:sp>
        <p:nvSpPr>
          <p:cNvPr id="51" name="TextBox 50"/>
          <p:cNvSpPr txBox="1"/>
          <p:nvPr/>
        </p:nvSpPr>
        <p:spPr>
          <a:xfrm>
            <a:off x="638590" y="3631089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New_image</a:t>
            </a:r>
            <a:endParaRPr lang="ko-KR" altLang="en-US" dirty="0" smtClean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82469" y="4606895"/>
            <a:ext cx="2057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Extract features</a:t>
            </a:r>
            <a:endParaRPr lang="ko-KR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408795" y="5526871"/>
            <a:ext cx="3544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Match features with x1, x2, x3</a:t>
            </a:r>
            <a:endParaRPr lang="ko-KR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7" name="구부러진 연결선 56"/>
          <p:cNvCxnSpPr>
            <a:stCxn id="52" idx="2"/>
            <a:endCxn id="44" idx="2"/>
          </p:cNvCxnSpPr>
          <p:nvPr/>
        </p:nvCxnSpPr>
        <p:spPr>
          <a:xfrm rot="16200000" flipH="1">
            <a:off x="3164682" y="3622822"/>
            <a:ext cx="9020" cy="2715830"/>
          </a:xfrm>
          <a:prstGeom prst="curvedConnector3">
            <a:avLst>
              <a:gd name="adj1" fmla="val 5278925"/>
            </a:avLst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970167" y="3697028"/>
            <a:ext cx="1700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Reconstructed </a:t>
            </a:r>
          </a:p>
          <a:p>
            <a:pPr algn="ctr"/>
            <a:r>
              <a:rPr lang="en-US" altLang="ko-KR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Images</a:t>
            </a:r>
            <a:endParaRPr lang="ko-KR" altLang="en-US" dirty="0" smtClean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79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평행 사변형 14"/>
          <p:cNvSpPr/>
          <p:nvPr/>
        </p:nvSpPr>
        <p:spPr>
          <a:xfrm rot="5400000">
            <a:off x="2782922" y="3744153"/>
            <a:ext cx="1049340" cy="853850"/>
          </a:xfrm>
          <a:prstGeom prst="parallelogram">
            <a:avLst>
              <a:gd name="adj" fmla="val 45501"/>
            </a:avLst>
          </a:prstGeom>
          <a:solidFill>
            <a:srgbClr val="92D050">
              <a:alpha val="27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9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Coordinate System</a:t>
            </a:r>
          </a:p>
        </p:txBody>
      </p:sp>
      <p:sp>
        <p:nvSpPr>
          <p:cNvPr id="20499" name="Freeform 19"/>
          <p:cNvSpPr>
            <a:spLocks/>
          </p:cNvSpPr>
          <p:nvPr/>
        </p:nvSpPr>
        <p:spPr bwMode="auto">
          <a:xfrm>
            <a:off x="8108950" y="946150"/>
            <a:ext cx="381000" cy="304800"/>
          </a:xfrm>
          <a:custGeom>
            <a:avLst/>
            <a:gdLst>
              <a:gd name="T0" fmla="*/ 2147483647 w 240"/>
              <a:gd name="T1" fmla="*/ 2147483647 h 192"/>
              <a:gd name="T2" fmla="*/ 2147483647 w 240"/>
              <a:gd name="T3" fmla="*/ 0 h 192"/>
              <a:gd name="T4" fmla="*/ 2147483647 w 240"/>
              <a:gd name="T5" fmla="*/ 2147483647 h 192"/>
              <a:gd name="T6" fmla="*/ 0 w 240"/>
              <a:gd name="T7" fmla="*/ 2147483647 h 192"/>
              <a:gd name="T8" fmla="*/ 2147483647 w 240"/>
              <a:gd name="T9" fmla="*/ 2147483647 h 192"/>
              <a:gd name="T10" fmla="*/ 2147483647 w 240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0"/>
              <a:gd name="T19" fmla="*/ 0 h 192"/>
              <a:gd name="T20" fmla="*/ 240 w 240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0" h="192">
                <a:moveTo>
                  <a:pt x="240" y="192"/>
                </a:moveTo>
                <a:lnTo>
                  <a:pt x="240" y="0"/>
                </a:lnTo>
                <a:lnTo>
                  <a:pt x="88" y="24"/>
                </a:lnTo>
                <a:lnTo>
                  <a:pt x="0" y="96"/>
                </a:lnTo>
                <a:lnTo>
                  <a:pt x="96" y="192"/>
                </a:lnTo>
                <a:lnTo>
                  <a:pt x="240" y="19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0" name="Freeform 20"/>
          <p:cNvSpPr>
            <a:spLocks/>
          </p:cNvSpPr>
          <p:nvPr/>
        </p:nvSpPr>
        <p:spPr bwMode="auto">
          <a:xfrm>
            <a:off x="1716618" y="958850"/>
            <a:ext cx="260350" cy="292100"/>
          </a:xfrm>
          <a:custGeom>
            <a:avLst/>
            <a:gdLst>
              <a:gd name="T0" fmla="*/ 2147483647 w 164"/>
              <a:gd name="T1" fmla="*/ 0 h 184"/>
              <a:gd name="T2" fmla="*/ 0 w 164"/>
              <a:gd name="T3" fmla="*/ 2147483647 h 184"/>
              <a:gd name="T4" fmla="*/ 2147483647 w 164"/>
              <a:gd name="T5" fmla="*/ 2147483647 h 184"/>
              <a:gd name="T6" fmla="*/ 2147483647 w 164"/>
              <a:gd name="T7" fmla="*/ 2147483647 h 184"/>
              <a:gd name="T8" fmla="*/ 2147483647 w 164"/>
              <a:gd name="T9" fmla="*/ 2147483647 h 184"/>
              <a:gd name="T10" fmla="*/ 2147483647 w 164"/>
              <a:gd name="T11" fmla="*/ 0 h 18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4"/>
              <a:gd name="T19" fmla="*/ 0 h 184"/>
              <a:gd name="T20" fmla="*/ 164 w 164"/>
              <a:gd name="T21" fmla="*/ 184 h 18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4" h="184">
                <a:moveTo>
                  <a:pt x="32" y="0"/>
                </a:moveTo>
                <a:lnTo>
                  <a:pt x="0" y="136"/>
                </a:lnTo>
                <a:lnTo>
                  <a:pt x="48" y="184"/>
                </a:lnTo>
                <a:lnTo>
                  <a:pt x="148" y="176"/>
                </a:lnTo>
                <a:lnTo>
                  <a:pt x="164" y="36"/>
                </a:lnTo>
                <a:lnTo>
                  <a:pt x="3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3" name="직선 화살표 연결선 2"/>
          <p:cNvCxnSpPr/>
          <p:nvPr/>
        </p:nvCxnSpPr>
        <p:spPr>
          <a:xfrm flipH="1">
            <a:off x="2170871" y="4707958"/>
            <a:ext cx="1" cy="589293"/>
          </a:xfrm>
          <a:prstGeom prst="straightConnector1">
            <a:avLst/>
          </a:prstGeom>
          <a:ln w="19050">
            <a:solidFill>
              <a:srgbClr val="FF560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>
            <a:off x="2170872" y="4707958"/>
            <a:ext cx="612140" cy="290843"/>
          </a:xfrm>
          <a:prstGeom prst="straightConnector1">
            <a:avLst/>
          </a:prstGeom>
          <a:ln w="19050">
            <a:solidFill>
              <a:srgbClr val="FF560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flipV="1">
            <a:off x="2170871" y="3458912"/>
            <a:ext cx="2657553" cy="1249047"/>
          </a:xfrm>
          <a:prstGeom prst="straightConnector1">
            <a:avLst/>
          </a:prstGeom>
          <a:ln w="19050">
            <a:solidFill>
              <a:srgbClr val="FF560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2367" y="4611667"/>
            <a:ext cx="2490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560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Camera </a:t>
            </a:r>
            <a:br>
              <a:rPr lang="en-US" altLang="ko-KR" sz="1400" dirty="0">
                <a:solidFill>
                  <a:srgbClr val="FF560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400" dirty="0">
                <a:solidFill>
                  <a:srgbClr val="FF560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Coordinate System</a:t>
            </a:r>
            <a:endParaRPr lang="ko-KR" altLang="en-US" sz="1400" dirty="0">
              <a:solidFill>
                <a:srgbClr val="FF560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067847" y="5308805"/>
                <a:ext cx="26032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rgbClr val="FF5601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rgbClr val="FF5601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rgbClr val="FF5601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rgbClr val="FF560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847" y="5308805"/>
                <a:ext cx="260328" cy="246221"/>
              </a:xfrm>
              <a:prstGeom prst="rect">
                <a:avLst/>
              </a:prstGeom>
              <a:blipFill>
                <a:blip r:embed="rId3"/>
                <a:stretch>
                  <a:fillRect l="-13953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2830637" y="4931323"/>
                <a:ext cx="29456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rgbClr val="FF5601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rgbClr val="FF5601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rgbClr val="FF5601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rgbClr val="FF560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637" y="4931323"/>
                <a:ext cx="294568" cy="246221"/>
              </a:xfrm>
              <a:prstGeom prst="rect">
                <a:avLst/>
              </a:prstGeom>
              <a:blipFill>
                <a:blip r:embed="rId4"/>
                <a:stretch>
                  <a:fillRect l="-12245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2688038" y="4461165"/>
                <a:ext cx="28636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rgbClr val="FF5601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rgbClr val="FF5601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rgbClr val="FF5601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rgbClr val="FF560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038" y="4461165"/>
                <a:ext cx="286360" cy="246221"/>
              </a:xfrm>
              <a:prstGeom prst="rect">
                <a:avLst/>
              </a:prstGeom>
              <a:blipFill>
                <a:blip r:embed="rId5"/>
                <a:stretch>
                  <a:fillRect l="-14894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직선 화살표 연결선 64"/>
          <p:cNvCxnSpPr>
            <a:endCxn id="15" idx="2"/>
          </p:cNvCxnSpPr>
          <p:nvPr/>
        </p:nvCxnSpPr>
        <p:spPr>
          <a:xfrm>
            <a:off x="3307592" y="4171078"/>
            <a:ext cx="0" cy="330415"/>
          </a:xfrm>
          <a:prstGeom prst="straightConnector1">
            <a:avLst/>
          </a:prstGeom>
          <a:ln w="19050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endCxn id="15" idx="1"/>
          </p:cNvCxnSpPr>
          <p:nvPr/>
        </p:nvCxnSpPr>
        <p:spPr>
          <a:xfrm>
            <a:off x="3307592" y="4171078"/>
            <a:ext cx="426925" cy="194255"/>
          </a:xfrm>
          <a:prstGeom prst="straightConnector1">
            <a:avLst/>
          </a:prstGeom>
          <a:ln w="19050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/>
          <p:cNvSpPr/>
          <p:nvPr/>
        </p:nvSpPr>
        <p:spPr>
          <a:xfrm>
            <a:off x="3278788" y="4149481"/>
            <a:ext cx="57605" cy="57605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3783966" y="4268205"/>
                <a:ext cx="18633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𝑢</m:t>
                      </m:r>
                    </m:oMath>
                  </m:oMathPara>
                </a14:m>
                <a:endParaRPr lang="ko-KR" altLang="en-US" sz="1600" dirty="0">
                  <a:solidFill>
                    <a:srgbClr val="00B05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966" y="4268205"/>
                <a:ext cx="186333" cy="246221"/>
              </a:xfrm>
              <a:prstGeom prst="rect">
                <a:avLst/>
              </a:prstGeom>
              <a:blipFill>
                <a:blip r:embed="rId6"/>
                <a:stretch>
                  <a:fillRect l="-13333" r="-6667" b="-2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3214176" y="4522676"/>
                <a:ext cx="16831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6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v</m:t>
                      </m:r>
                    </m:oMath>
                  </m:oMathPara>
                </a14:m>
                <a:endParaRPr lang="ko-KR" altLang="en-US" sz="1600" dirty="0">
                  <a:solidFill>
                    <a:srgbClr val="00B05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4176" y="4522676"/>
                <a:ext cx="168315" cy="246221"/>
              </a:xfrm>
              <a:prstGeom prst="rect">
                <a:avLst/>
              </a:prstGeom>
              <a:blipFill>
                <a:blip r:embed="rId7"/>
                <a:stretch>
                  <a:fillRect l="-10714" r="-10714" b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평행 사변형 76"/>
          <p:cNvSpPr/>
          <p:nvPr/>
        </p:nvSpPr>
        <p:spPr>
          <a:xfrm rot="5400000">
            <a:off x="3751829" y="2543829"/>
            <a:ext cx="2249185" cy="1830166"/>
          </a:xfrm>
          <a:prstGeom prst="parallelogram">
            <a:avLst>
              <a:gd name="adj" fmla="val 45501"/>
            </a:avLst>
          </a:prstGeom>
          <a:solidFill>
            <a:srgbClr val="00B0F0">
              <a:alpha val="17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/>
          <p:cNvCxnSpPr/>
          <p:nvPr/>
        </p:nvCxnSpPr>
        <p:spPr>
          <a:xfrm>
            <a:off x="4792333" y="3459817"/>
            <a:ext cx="0" cy="666495"/>
          </a:xfrm>
          <a:prstGeom prst="straightConnector1">
            <a:avLst/>
          </a:prstGeom>
          <a:ln w="19050">
            <a:solidFill>
              <a:srgbClr val="00B0F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/>
          <p:nvPr/>
        </p:nvCxnSpPr>
        <p:spPr>
          <a:xfrm>
            <a:off x="4792333" y="3459817"/>
            <a:ext cx="999172" cy="454633"/>
          </a:xfrm>
          <a:prstGeom prst="straightConnector1">
            <a:avLst/>
          </a:prstGeom>
          <a:ln w="19050">
            <a:solidFill>
              <a:srgbClr val="00B0F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타원 80"/>
          <p:cNvSpPr/>
          <p:nvPr/>
        </p:nvSpPr>
        <p:spPr>
          <a:xfrm>
            <a:off x="4767762" y="3442453"/>
            <a:ext cx="57605" cy="57605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5843960" y="3820447"/>
                <a:ext cx="1793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𝑥</m:t>
                      </m:r>
                    </m:oMath>
                  </m:oMathPara>
                </a14:m>
                <a:endParaRPr lang="ko-KR" altLang="en-US" sz="1600" dirty="0">
                  <a:solidFill>
                    <a:srgbClr val="00B0F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960" y="3820447"/>
                <a:ext cx="179344" cy="246221"/>
              </a:xfrm>
              <a:prstGeom prst="rect">
                <a:avLst/>
              </a:prstGeom>
              <a:blipFill>
                <a:blip r:embed="rId8"/>
                <a:stretch>
                  <a:fillRect l="-13793" r="-6897" b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4695735" y="4181162"/>
                <a:ext cx="18306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𝑦</m:t>
                      </m:r>
                    </m:oMath>
                  </m:oMathPara>
                </a14:m>
                <a:endParaRPr lang="ko-KR" altLang="en-US" sz="1600" dirty="0">
                  <a:solidFill>
                    <a:srgbClr val="00B0F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735" y="4181162"/>
                <a:ext cx="183063" cy="246221"/>
              </a:xfrm>
              <a:prstGeom prst="rect">
                <a:avLst/>
              </a:prstGeom>
              <a:blipFill>
                <a:blip r:embed="rId9"/>
                <a:stretch>
                  <a:fillRect l="-23333" r="-16667" b="-3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직선 화살표 연결선 88"/>
          <p:cNvCxnSpPr/>
          <p:nvPr/>
        </p:nvCxnSpPr>
        <p:spPr>
          <a:xfrm flipH="1">
            <a:off x="7356452" y="4818274"/>
            <a:ext cx="1" cy="492165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 flipV="1">
            <a:off x="7356452" y="4595668"/>
            <a:ext cx="423811" cy="22260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/>
          <p:nvPr/>
        </p:nvCxnSpPr>
        <p:spPr>
          <a:xfrm flipH="1" flipV="1">
            <a:off x="6906286" y="4572054"/>
            <a:ext cx="450166" cy="246224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/>
          <p:cNvSpPr/>
          <p:nvPr/>
        </p:nvSpPr>
        <p:spPr>
          <a:xfrm>
            <a:off x="7330097" y="4788900"/>
            <a:ext cx="57605" cy="57605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6606684" y="4377799"/>
                <a:ext cx="19095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𝑍</m:t>
                      </m:r>
                    </m:oMath>
                  </m:oMathPara>
                </a14:m>
                <a:endParaRPr lang="ko-KR" altLang="en-US" sz="1600" dirty="0">
                  <a:solidFill>
                    <a:srgbClr val="7030A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684" y="4377799"/>
                <a:ext cx="190950" cy="246221"/>
              </a:xfrm>
              <a:prstGeom prst="rect">
                <a:avLst/>
              </a:prstGeom>
              <a:blipFill>
                <a:blip r:embed="rId10"/>
                <a:stretch>
                  <a:fillRect l="-22581" r="-16129" b="-97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/>
              <p:cNvSpPr txBox="1"/>
              <p:nvPr/>
            </p:nvSpPr>
            <p:spPr>
              <a:xfrm>
                <a:off x="7904779" y="4384148"/>
                <a:ext cx="202171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𝑋</m:t>
                      </m:r>
                    </m:oMath>
                  </m:oMathPara>
                </a14:m>
                <a:endParaRPr lang="ko-KR" altLang="en-US" sz="1600" dirty="0">
                  <a:solidFill>
                    <a:srgbClr val="7030A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2" name="TextBox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4779" y="4384148"/>
                <a:ext cx="202171" cy="246221"/>
              </a:xfrm>
              <a:prstGeom prst="rect">
                <a:avLst/>
              </a:prstGeom>
              <a:blipFill>
                <a:blip r:embed="rId11"/>
                <a:stretch>
                  <a:fillRect l="-21212" r="-12121" b="-97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/>
              <p:cNvSpPr txBox="1"/>
              <p:nvPr/>
            </p:nvSpPr>
            <p:spPr>
              <a:xfrm>
                <a:off x="7260176" y="5384265"/>
                <a:ext cx="19255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𝑌</m:t>
                      </m:r>
                    </m:oMath>
                  </m:oMathPara>
                </a14:m>
                <a:endParaRPr lang="ko-KR" altLang="en-US" sz="1600" dirty="0">
                  <a:solidFill>
                    <a:srgbClr val="7030A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3" name="TextBox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176" y="5384265"/>
                <a:ext cx="192552" cy="246221"/>
              </a:xfrm>
              <a:prstGeom prst="rect">
                <a:avLst/>
              </a:prstGeom>
              <a:blipFill>
                <a:blip r:embed="rId12"/>
                <a:stretch>
                  <a:fillRect l="-21875" r="-12500" b="-97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TextBox 104"/>
          <p:cNvSpPr txBox="1"/>
          <p:nvPr/>
        </p:nvSpPr>
        <p:spPr>
          <a:xfrm>
            <a:off x="7226967" y="3813065"/>
            <a:ext cx="2490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World </a:t>
            </a:r>
            <a:br>
              <a:rPr lang="en-US" altLang="ko-KR" sz="1400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400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Coordinate System</a:t>
            </a:r>
            <a:endParaRPr lang="ko-KR" altLang="en-US" sz="1400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09" name="직선 화살표 연결선 108"/>
          <p:cNvCxnSpPr>
            <a:stCxn id="20" idx="3"/>
          </p:cNvCxnSpPr>
          <p:nvPr/>
        </p:nvCxnSpPr>
        <p:spPr>
          <a:xfrm flipV="1">
            <a:off x="2151365" y="2390831"/>
            <a:ext cx="2966417" cy="2336922"/>
          </a:xfrm>
          <a:prstGeom prst="straightConnector1">
            <a:avLst/>
          </a:prstGeom>
          <a:ln w="19050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/>
          <p:cNvSpPr/>
          <p:nvPr/>
        </p:nvSpPr>
        <p:spPr>
          <a:xfrm>
            <a:off x="5088979" y="2362028"/>
            <a:ext cx="57605" cy="57605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142929" y="4678584"/>
            <a:ext cx="57605" cy="57605"/>
          </a:xfrm>
          <a:prstGeom prst="ellipse">
            <a:avLst/>
          </a:prstGeom>
          <a:solidFill>
            <a:srgbClr val="FF5601"/>
          </a:solidFill>
          <a:ln>
            <a:solidFill>
              <a:srgbClr val="FF56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/>
          <p:cNvSpPr/>
          <p:nvPr/>
        </p:nvSpPr>
        <p:spPr>
          <a:xfrm>
            <a:off x="4296499" y="2981788"/>
            <a:ext cx="57605" cy="57605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/>
          <p:cNvSpPr/>
          <p:nvPr/>
        </p:nvSpPr>
        <p:spPr>
          <a:xfrm>
            <a:off x="3051899" y="3962228"/>
            <a:ext cx="57605" cy="57605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/>
              <p:cNvSpPr txBox="1"/>
              <p:nvPr/>
            </p:nvSpPr>
            <p:spPr>
              <a:xfrm>
                <a:off x="4377709" y="2979939"/>
                <a:ext cx="954172" cy="2662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𝑖𝑚𝑔</m:t>
                          </m:r>
                        </m:sub>
                      </m:sSub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(</m:t>
                      </m:r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𝑥</m:t>
                      </m:r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, </m:t>
                      </m:r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𝑦</m:t>
                      </m:r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00206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1" name="TextBox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709" y="2979939"/>
                <a:ext cx="954172" cy="266227"/>
              </a:xfrm>
              <a:prstGeom prst="rect">
                <a:avLst/>
              </a:prstGeom>
              <a:blipFill>
                <a:blip r:embed="rId13"/>
                <a:stretch>
                  <a:fillRect l="-3822" r="-6369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/>
              <p:cNvSpPr txBox="1"/>
              <p:nvPr/>
            </p:nvSpPr>
            <p:spPr>
              <a:xfrm>
                <a:off x="1697616" y="3894701"/>
                <a:ext cx="111607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𝑛𝑜𝑟𝑚</m:t>
                          </m:r>
                        </m:sub>
                      </m:sSub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 (</m:t>
                      </m:r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𝑢</m:t>
                      </m:r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, </m:t>
                      </m:r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𝑣</m:t>
                      </m:r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00206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2" name="TextBox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7616" y="3894701"/>
                <a:ext cx="1116075" cy="246221"/>
              </a:xfrm>
              <a:prstGeom prst="rect">
                <a:avLst/>
              </a:prstGeom>
              <a:blipFill>
                <a:blip r:embed="rId14"/>
                <a:stretch>
                  <a:fillRect l="-3261" r="-4891" b="-37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/>
          <p:cNvSpPr txBox="1"/>
          <p:nvPr/>
        </p:nvSpPr>
        <p:spPr>
          <a:xfrm>
            <a:off x="2294523" y="2168411"/>
            <a:ext cx="1893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Pixel Image </a:t>
            </a:r>
            <a:br>
              <a:rPr lang="en-US" altLang="ko-KR" sz="14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4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Coordinate System</a:t>
            </a:r>
            <a:endParaRPr lang="ko-KR" altLang="en-US" sz="140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184719" y="3297838"/>
            <a:ext cx="1893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Normalized Image Coordinate System</a:t>
            </a:r>
            <a:endParaRPr lang="ko-KR" altLang="en-US" sz="1400" dirty="0">
              <a:solidFill>
                <a:srgbClr val="92D05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5230396" y="2221770"/>
                <a:ext cx="29248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𝑐</m:t>
                          </m:r>
                        </m:sub>
                      </m:sSub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 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ko-KR" sz="1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1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 </m:t>
                      </m:r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𝑎𝑛𝑑</m:t>
                      </m:r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 </m:t>
                      </m:r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𝑎𝑙𝑠𝑜</m:t>
                      </m:r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 </m:t>
                      </m:r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𝑃</m:t>
                      </m:r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(</m:t>
                      </m:r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𝑋</m:t>
                      </m:r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, </m:t>
                      </m:r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𝑌</m:t>
                      </m:r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, </m:t>
                      </m:r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𝑍</m:t>
                      </m:r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00206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396" y="2221770"/>
                <a:ext cx="2924840" cy="246221"/>
              </a:xfrm>
              <a:prstGeom prst="rect">
                <a:avLst/>
              </a:prstGeom>
              <a:blipFill>
                <a:blip r:embed="rId15"/>
                <a:stretch>
                  <a:fillRect l="-833" r="-1667" b="-365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사각형 설명선 59"/>
          <p:cNvSpPr/>
          <p:nvPr/>
        </p:nvSpPr>
        <p:spPr>
          <a:xfrm rot="10800000" flipV="1">
            <a:off x="5569747" y="2604563"/>
            <a:ext cx="1360806" cy="411829"/>
          </a:xfrm>
          <a:prstGeom prst="wedgeRectCallout">
            <a:avLst>
              <a:gd name="adj1" fmla="val 29039"/>
              <a:gd name="adj2" fmla="val -70103"/>
            </a:avLst>
          </a:prstGeom>
          <a:solidFill>
            <a:schemeClr val="bg2">
              <a:lumMod val="25000"/>
              <a:alpha val="11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Point of </a:t>
            </a:r>
            <a:r>
              <a:rPr lang="en-US" altLang="ko-KR" sz="1200" dirty="0">
                <a:solidFill>
                  <a:srgbClr val="FF5601"/>
                </a:solidFill>
              </a:rPr>
              <a:t>Camera Coordinate System</a:t>
            </a:r>
            <a:endParaRPr lang="ko-KR" altLang="en-US" sz="1200" dirty="0">
              <a:solidFill>
                <a:srgbClr val="FF5601"/>
              </a:solidFill>
            </a:endParaRPr>
          </a:p>
        </p:txBody>
      </p:sp>
      <p:sp>
        <p:nvSpPr>
          <p:cNvPr id="61" name="사각형 설명선 60"/>
          <p:cNvSpPr/>
          <p:nvPr/>
        </p:nvSpPr>
        <p:spPr>
          <a:xfrm rot="10800000" flipV="1">
            <a:off x="7032583" y="2604563"/>
            <a:ext cx="1380598" cy="411829"/>
          </a:xfrm>
          <a:prstGeom prst="wedgeRectCallout">
            <a:avLst>
              <a:gd name="adj1" fmla="val 30500"/>
              <a:gd name="adj2" fmla="val -71645"/>
            </a:avLst>
          </a:prstGeom>
          <a:solidFill>
            <a:srgbClr val="002060">
              <a:alpha val="11000"/>
            </a:srgb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Point of </a:t>
            </a:r>
            <a:r>
              <a:rPr lang="en-US" altLang="ko-KR" sz="1200" dirty="0">
                <a:solidFill>
                  <a:srgbClr val="7030A0"/>
                </a:solidFill>
              </a:rPr>
              <a:t>World Coordinate System</a:t>
            </a:r>
            <a:endParaRPr lang="ko-KR" altLang="en-US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15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Overall Strategy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b="1" dirty="0" smtClean="0"/>
              <a:t>Feature extraction</a:t>
            </a:r>
          </a:p>
          <a:p>
            <a:pPr lvl="1"/>
            <a:r>
              <a:rPr lang="en-US" altLang="ko-KR" sz="2000" b="1" dirty="0"/>
              <a:t>cv2.SIFT_create</a:t>
            </a:r>
            <a:r>
              <a:rPr lang="en-US" altLang="ko-KR" sz="2000" b="1" dirty="0" smtClean="0"/>
              <a:t>().</a:t>
            </a:r>
            <a:r>
              <a:rPr lang="en-US" altLang="ko-KR" sz="2000" b="1" dirty="0" err="1" smtClean="0"/>
              <a:t>detectAndCompute</a:t>
            </a:r>
            <a:endParaRPr lang="en-US" altLang="ko-KR" sz="2000" b="1" dirty="0" smtClean="0"/>
          </a:p>
          <a:p>
            <a:pPr lvl="1"/>
            <a:r>
              <a:rPr lang="en-US" altLang="ko-KR" sz="2000" dirty="0" smtClean="0"/>
              <a:t>Extract keypoints and descriptors from a image (red points on images)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60C61B7A-3A58-45BA-9340-4BE554CC66C4}"/>
              </a:ext>
            </a:extLst>
          </p:cNvPr>
          <p:cNvGrpSpPr/>
          <p:nvPr/>
        </p:nvGrpSpPr>
        <p:grpSpPr>
          <a:xfrm>
            <a:off x="1327171" y="2732297"/>
            <a:ext cx="6489661" cy="2547369"/>
            <a:chOff x="107504" y="3688080"/>
            <a:chExt cx="5395049" cy="1812161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E7B1E3D5-9674-4CF1-B810-D9677959BA67}"/>
                </a:ext>
              </a:extLst>
            </p:cNvPr>
            <p:cNvPicPr/>
            <p:nvPr/>
          </p:nvPicPr>
          <p:blipFill rotWithShape="1">
            <a:blip r:embed="rId3"/>
            <a:srcRect t="5989" r="3105"/>
            <a:stretch/>
          </p:blipFill>
          <p:spPr>
            <a:xfrm>
              <a:off x="107504" y="3688080"/>
              <a:ext cx="2681416" cy="1806446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751FD4CF-A456-4A0C-8A28-6D9290EB2168}"/>
                </a:ext>
              </a:extLst>
            </p:cNvPr>
            <p:cNvPicPr/>
            <p:nvPr/>
          </p:nvPicPr>
          <p:blipFill rotWithShape="1">
            <a:blip r:embed="rId4"/>
            <a:srcRect l="1683" t="5971"/>
            <a:stretch/>
          </p:blipFill>
          <p:spPr>
            <a:xfrm>
              <a:off x="2773680" y="3688080"/>
              <a:ext cx="2728873" cy="1812161"/>
            </a:xfrm>
            <a:prstGeom prst="rect">
              <a:avLst/>
            </a:prstGeom>
          </p:spPr>
        </p:pic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6917957-3029-4E00-93E9-6377216CBF01}"/>
              </a:ext>
            </a:extLst>
          </p:cNvPr>
          <p:cNvSpPr/>
          <p:nvPr/>
        </p:nvSpPr>
        <p:spPr>
          <a:xfrm>
            <a:off x="3673289" y="5379345"/>
            <a:ext cx="17974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Feature Extraction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787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Overall Strategy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b="1" dirty="0" smtClean="0"/>
              <a:t>Feature matching</a:t>
            </a:r>
          </a:p>
          <a:p>
            <a:pPr lvl="1"/>
            <a:r>
              <a:rPr lang="en-US" altLang="ko-KR" sz="2000" b="1" dirty="0"/>
              <a:t>cv2.BFMatcher</a:t>
            </a:r>
            <a:r>
              <a:rPr lang="en-US" altLang="ko-KR" sz="2000" b="1" dirty="0" smtClean="0"/>
              <a:t>().</a:t>
            </a:r>
            <a:r>
              <a:rPr lang="en-US" altLang="ko-KR" sz="2000" b="1" dirty="0" err="1" smtClean="0"/>
              <a:t>knnMatch</a:t>
            </a:r>
            <a:endParaRPr lang="en-US" altLang="ko-KR" sz="2000" b="1" dirty="0" smtClean="0"/>
          </a:p>
          <a:p>
            <a:pPr lvl="1" algn="ctr"/>
            <a:r>
              <a:rPr lang="en-US" altLang="ko-KR" sz="2000" dirty="0" smtClean="0"/>
              <a:t>Match keypoints according to descriptors between two images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6917957-3029-4E00-93E9-6377216CBF01}"/>
              </a:ext>
            </a:extLst>
          </p:cNvPr>
          <p:cNvSpPr/>
          <p:nvPr/>
        </p:nvSpPr>
        <p:spPr>
          <a:xfrm>
            <a:off x="3673289" y="5379345"/>
            <a:ext cx="17974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Feature </a:t>
            </a:r>
            <a:r>
              <a:rPr lang="en-US" altLang="ko-KR" sz="1600" b="1" dirty="0" smtClean="0"/>
              <a:t>matching</a:t>
            </a:r>
            <a:endParaRPr lang="ko-KR" altLang="en-US" sz="16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76" y="2600072"/>
            <a:ext cx="7137248" cy="267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5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Overall Strategy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b="1" dirty="0" smtClean="0"/>
              <a:t>1-2. estimate </a:t>
            </a:r>
            <a:r>
              <a:rPr lang="en-US" altLang="ko-KR" sz="2400" b="1" dirty="0"/>
              <a:t>a camera pose of a selected image using 3-point PnP </a:t>
            </a:r>
            <a:r>
              <a:rPr lang="en-US" altLang="ko-KR" sz="2400" b="1" dirty="0" smtClean="0"/>
              <a:t>RANSAC</a:t>
            </a:r>
          </a:p>
          <a:p>
            <a:pPr lvl="1"/>
            <a:r>
              <a:rPr lang="en-US" altLang="ko-KR" sz="2000" dirty="0"/>
              <a:t>Estimate Camera matrix ‘P</a:t>
            </a:r>
            <a:r>
              <a:rPr lang="en-US" altLang="ko-KR" sz="2000" dirty="0" smtClean="0"/>
              <a:t>’(Cam3) </a:t>
            </a:r>
            <a:r>
              <a:rPr lang="en-US" altLang="ko-KR" sz="2000" dirty="0"/>
              <a:t>given a set of match </a:t>
            </a:r>
            <a:r>
              <a:rPr lang="en-US" altLang="ko-KR" sz="2000" dirty="0" smtClean="0"/>
              <a:t>points(red lines) </a:t>
            </a:r>
            <a:r>
              <a:rPr lang="en-US" altLang="ko-KR" sz="2000" dirty="0"/>
              <a:t>and 3D {x, X}</a:t>
            </a:r>
          </a:p>
          <a:p>
            <a:pPr lvl="1"/>
            <a:r>
              <a:rPr lang="en-US" altLang="ko-KR" sz="2000" dirty="0"/>
              <a:t>Use the functions ‘</a:t>
            </a:r>
            <a:r>
              <a:rPr lang="en-US" altLang="ko-KR" sz="2000" b="1" dirty="0" err="1"/>
              <a:t>PerspectiveThreePoint</a:t>
            </a:r>
            <a:r>
              <a:rPr lang="en-US" altLang="ko-KR" sz="2000" dirty="0"/>
              <a:t>’ or ‘</a:t>
            </a:r>
            <a:r>
              <a:rPr lang="en-US" altLang="ko-KR" sz="2000" b="1" dirty="0" smtClean="0"/>
              <a:t>cv2.solveP3P</a:t>
            </a:r>
            <a:r>
              <a:rPr lang="en-US" altLang="ko-KR" sz="2000" dirty="0"/>
              <a:t>’</a:t>
            </a:r>
          </a:p>
          <a:p>
            <a:pPr lvl="1"/>
            <a:endParaRPr lang="en-US" altLang="ko-KR" sz="2000" b="1" dirty="0"/>
          </a:p>
        </p:txBody>
      </p:sp>
      <p:grpSp>
        <p:nvGrpSpPr>
          <p:cNvPr id="20" name="그룹 19"/>
          <p:cNvGrpSpPr/>
          <p:nvPr/>
        </p:nvGrpSpPr>
        <p:grpSpPr>
          <a:xfrm>
            <a:off x="3730333" y="4673957"/>
            <a:ext cx="1847982" cy="836077"/>
            <a:chOff x="4561861" y="3558584"/>
            <a:chExt cx="1080000" cy="720000"/>
          </a:xfrm>
        </p:grpSpPr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1861" y="3558584"/>
              <a:ext cx="1080000" cy="720000"/>
            </a:xfrm>
            <a:prstGeom prst="rect">
              <a:avLst/>
            </a:prstGeom>
          </p:spPr>
        </p:pic>
        <p:sp>
          <p:nvSpPr>
            <p:cNvPr id="47" name="타원 46"/>
            <p:cNvSpPr/>
            <p:nvPr/>
          </p:nvSpPr>
          <p:spPr>
            <a:xfrm>
              <a:off x="4985362" y="3872905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5170334" y="4088929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9" name="타원 48"/>
            <p:cNvSpPr/>
            <p:nvPr/>
          </p:nvSpPr>
          <p:spPr>
            <a:xfrm>
              <a:off x="4959073" y="4025305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50" name="타원 49"/>
            <p:cNvSpPr/>
            <p:nvPr/>
          </p:nvSpPr>
          <p:spPr>
            <a:xfrm>
              <a:off x="5103089" y="3885283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51" name="타원 50"/>
            <p:cNvSpPr/>
            <p:nvPr/>
          </p:nvSpPr>
          <p:spPr>
            <a:xfrm>
              <a:off x="4944784" y="4098455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5419018" y="4252524"/>
            <a:ext cx="1847982" cy="1034778"/>
            <a:chOff x="5652240" y="3558584"/>
            <a:chExt cx="1080000" cy="720000"/>
          </a:xfrm>
          <a:scene3d>
            <a:camera prst="isometricRightUp"/>
            <a:lightRig rig="threePt" dir="t"/>
          </a:scene3d>
        </p:grpSpPr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240" y="3558584"/>
              <a:ext cx="1080000" cy="720000"/>
            </a:xfrm>
            <a:prstGeom prst="rect">
              <a:avLst/>
            </a:prstGeom>
          </p:spPr>
        </p:pic>
        <p:sp>
          <p:nvSpPr>
            <p:cNvPr id="41" name="타원 40"/>
            <p:cNvSpPr/>
            <p:nvPr/>
          </p:nvSpPr>
          <p:spPr>
            <a:xfrm>
              <a:off x="6082625" y="3875193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2" name="타원 41"/>
            <p:cNvSpPr/>
            <p:nvPr/>
          </p:nvSpPr>
          <p:spPr>
            <a:xfrm>
              <a:off x="6135016" y="4019210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>
              <a:off x="6329135" y="4065115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4" name="타원 43"/>
            <p:cNvSpPr/>
            <p:nvPr/>
          </p:nvSpPr>
          <p:spPr>
            <a:xfrm>
              <a:off x="6238455" y="3878046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>
              <a:off x="6158824" y="4103796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cxnSp>
        <p:nvCxnSpPr>
          <p:cNvPr id="22" name="직선 연결선 21"/>
          <p:cNvCxnSpPr>
            <a:endCxn id="29" idx="4"/>
          </p:cNvCxnSpPr>
          <p:nvPr/>
        </p:nvCxnSpPr>
        <p:spPr>
          <a:xfrm flipH="1" flipV="1">
            <a:off x="4052512" y="3328301"/>
            <a:ext cx="627028" cy="23938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endCxn id="29" idx="1"/>
          </p:cNvCxnSpPr>
          <p:nvPr/>
        </p:nvCxnSpPr>
        <p:spPr>
          <a:xfrm flipH="1" flipV="1">
            <a:off x="4024853" y="3282986"/>
            <a:ext cx="3068457" cy="212125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V="1">
            <a:off x="4674105" y="2918583"/>
            <a:ext cx="118242" cy="280353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5389730" y="3810596"/>
            <a:ext cx="1724175" cy="160775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4679538" y="3810596"/>
            <a:ext cx="710192" cy="1911519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4792347" y="2974334"/>
            <a:ext cx="2315711" cy="245805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4641509" y="5685610"/>
            <a:ext cx="78229" cy="530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013397" y="3275211"/>
            <a:ext cx="78229" cy="5309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757227" y="2938344"/>
            <a:ext cx="78229" cy="5309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340915" y="3795847"/>
            <a:ext cx="78229" cy="5309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 flipV="1">
            <a:off x="4684699" y="5722115"/>
            <a:ext cx="487689" cy="2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4679538" y="5730010"/>
            <a:ext cx="0" cy="373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endCxn id="46" idx="2"/>
          </p:cNvCxnSpPr>
          <p:nvPr/>
        </p:nvCxnSpPr>
        <p:spPr>
          <a:xfrm flipH="1" flipV="1">
            <a:off x="4654324" y="5510035"/>
            <a:ext cx="21140" cy="211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/>
          <p:cNvGrpSpPr/>
          <p:nvPr/>
        </p:nvGrpSpPr>
        <p:grpSpPr>
          <a:xfrm>
            <a:off x="6584497" y="5092865"/>
            <a:ext cx="739274" cy="692053"/>
            <a:chOff x="7400647" y="6083338"/>
            <a:chExt cx="802003" cy="893859"/>
          </a:xfrm>
        </p:grpSpPr>
        <p:sp>
          <p:nvSpPr>
            <p:cNvPr id="36" name="타원 35"/>
            <p:cNvSpPr/>
            <p:nvPr/>
          </p:nvSpPr>
          <p:spPr>
            <a:xfrm>
              <a:off x="7904373" y="6453397"/>
              <a:ext cx="84867" cy="6857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37" name="직선 화살표 연결선 36"/>
            <p:cNvCxnSpPr/>
            <p:nvPr/>
          </p:nvCxnSpPr>
          <p:spPr>
            <a:xfrm flipV="1">
              <a:off x="7935316" y="6083338"/>
              <a:ext cx="267334" cy="4047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>
              <a:off x="7929717" y="6494536"/>
              <a:ext cx="0" cy="4826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/>
            <p:nvPr/>
          </p:nvCxnSpPr>
          <p:spPr>
            <a:xfrm flipH="1" flipV="1">
              <a:off x="7400647" y="6350673"/>
              <a:ext cx="524652" cy="1329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3538326" y="3033409"/>
                <a:ext cx="621709" cy="462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35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35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altLang="ko-KR" sz="135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350" dirty="0"/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326" y="3033409"/>
                <a:ext cx="621709" cy="4625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4262505" y="2709181"/>
                <a:ext cx="621709" cy="462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35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35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altLang="ko-KR" sz="135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350" dirty="0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505" y="2709181"/>
                <a:ext cx="621709" cy="4625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/>
              <p:cNvSpPr/>
              <p:nvPr/>
            </p:nvSpPr>
            <p:spPr>
              <a:xfrm>
                <a:off x="4849717" y="3440415"/>
                <a:ext cx="621709" cy="462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35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35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altLang="ko-KR" sz="135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1350" dirty="0"/>
              </a:p>
            </p:txBody>
          </p:sp>
        </mc:Choice>
        <mc:Fallback xmlns="">
          <p:sp>
            <p:nvSpPr>
              <p:cNvPr id="11" name="직사각형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9717" y="3440415"/>
                <a:ext cx="621709" cy="4625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/>
          <p:cNvSpPr/>
          <p:nvPr/>
        </p:nvSpPr>
        <p:spPr>
          <a:xfrm>
            <a:off x="3898623" y="5660002"/>
            <a:ext cx="869365" cy="4625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50" dirty="0"/>
              <a:t>Cam1</a:t>
            </a:r>
            <a:endParaRPr lang="ko-KR" altLang="en-US" sz="1350" dirty="0"/>
          </a:p>
        </p:txBody>
      </p:sp>
      <p:sp>
        <p:nvSpPr>
          <p:cNvPr id="13" name="직사각형 12"/>
          <p:cNvSpPr/>
          <p:nvPr/>
        </p:nvSpPr>
        <p:spPr>
          <a:xfrm>
            <a:off x="7133137" y="5297029"/>
            <a:ext cx="869365" cy="4625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50" dirty="0"/>
              <a:t>Cam2</a:t>
            </a:r>
            <a:endParaRPr lang="ko-KR" alt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3969646" y="4710539"/>
                <a:ext cx="596163" cy="462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35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35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35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350" dirty="0"/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646" y="4710539"/>
                <a:ext cx="596163" cy="4625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/>
              <p:cNvSpPr/>
              <p:nvPr/>
            </p:nvSpPr>
            <p:spPr>
              <a:xfrm>
                <a:off x="4584106" y="4621727"/>
                <a:ext cx="596163" cy="462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35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35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35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350" dirty="0"/>
              </a:p>
            </p:txBody>
          </p:sp>
        </mc:Choice>
        <mc:Fallback xmlns=""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106" y="4621727"/>
                <a:ext cx="596163" cy="4625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4782902" y="5046500"/>
                <a:ext cx="596163" cy="462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35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35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35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1350" dirty="0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902" y="5046500"/>
                <a:ext cx="596163" cy="46250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/>
              <p:cNvSpPr/>
              <p:nvPr/>
            </p:nvSpPr>
            <p:spPr>
              <a:xfrm>
                <a:off x="5694069" y="4628561"/>
                <a:ext cx="654469" cy="462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35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350" b="1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altLang="ko-KR" sz="1350" b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ko-KR" sz="135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350" dirty="0"/>
              </a:p>
            </p:txBody>
          </p:sp>
        </mc:Choice>
        <mc:Fallback xmlns=""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4069" y="4628561"/>
                <a:ext cx="654469" cy="46250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6209463" y="4165227"/>
                <a:ext cx="654469" cy="462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35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350" b="1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altLang="ko-KR" sz="1350" b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ko-KR" sz="135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350" dirty="0"/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463" y="4165227"/>
                <a:ext cx="654469" cy="46250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6470943" y="4542081"/>
                <a:ext cx="654469" cy="462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35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350" b="1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altLang="ko-KR" sz="1350" b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ko-KR" sz="135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1350" dirty="0"/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943" y="4542081"/>
                <a:ext cx="654469" cy="46250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2" name="그림 5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808" y="4198328"/>
            <a:ext cx="1847982" cy="1034778"/>
          </a:xfrm>
          <a:prstGeom prst="rect">
            <a:avLst/>
          </a:prstGeom>
          <a:scene3d>
            <a:camera prst="isometricRightUp">
              <a:rot lat="19500000" lon="18900000" rev="0"/>
            </a:camera>
            <a:lightRig rig="threePt" dir="t"/>
          </a:scene3d>
        </p:spPr>
      </p:pic>
      <p:sp>
        <p:nvSpPr>
          <p:cNvPr id="53" name="TextBox 52"/>
          <p:cNvSpPr txBox="1"/>
          <p:nvPr/>
        </p:nvSpPr>
        <p:spPr>
          <a:xfrm>
            <a:off x="765807" y="4155876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New_image</a:t>
            </a:r>
            <a:endParaRPr lang="ko-KR" altLang="en-US" dirty="0" smtClean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2682482" y="4622732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2779222" y="4671766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2883915" y="4943434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직선 연결선 60"/>
          <p:cNvCxnSpPr>
            <a:stCxn id="6" idx="7"/>
            <a:endCxn id="29" idx="3"/>
          </p:cNvCxnSpPr>
          <p:nvPr/>
        </p:nvCxnSpPr>
        <p:spPr>
          <a:xfrm flipV="1">
            <a:off x="2743938" y="3320526"/>
            <a:ext cx="1280915" cy="13127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>
            <a:stCxn id="58" idx="7"/>
            <a:endCxn id="30" idx="3"/>
          </p:cNvCxnSpPr>
          <p:nvPr/>
        </p:nvCxnSpPr>
        <p:spPr>
          <a:xfrm flipV="1">
            <a:off x="2840678" y="2983659"/>
            <a:ext cx="1928005" cy="16986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>
            <a:stCxn id="60" idx="7"/>
            <a:endCxn id="31" idx="3"/>
          </p:cNvCxnSpPr>
          <p:nvPr/>
        </p:nvCxnSpPr>
        <p:spPr>
          <a:xfrm flipV="1">
            <a:off x="2945371" y="3841162"/>
            <a:ext cx="2407000" cy="11128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stCxn id="60" idx="6"/>
            <a:endCxn id="48" idx="2"/>
          </p:cNvCxnSpPr>
          <p:nvPr/>
        </p:nvCxnSpPr>
        <p:spPr>
          <a:xfrm>
            <a:off x="2955915" y="4979434"/>
            <a:ext cx="1815573" cy="336914"/>
          </a:xfrm>
          <a:prstGeom prst="line">
            <a:avLst/>
          </a:prstGeom>
          <a:ln w="9525">
            <a:solidFill>
              <a:srgbClr val="00B05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3" name="직선 연결선 72"/>
          <p:cNvCxnSpPr>
            <a:stCxn id="58" idx="6"/>
            <a:endCxn id="50" idx="2"/>
          </p:cNvCxnSpPr>
          <p:nvPr/>
        </p:nvCxnSpPr>
        <p:spPr>
          <a:xfrm>
            <a:off x="2851222" y="4707766"/>
            <a:ext cx="1805203" cy="372105"/>
          </a:xfrm>
          <a:prstGeom prst="line">
            <a:avLst/>
          </a:prstGeom>
          <a:ln w="9525">
            <a:solidFill>
              <a:srgbClr val="00B05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5" name="직선 연결선 74"/>
          <p:cNvCxnSpPr>
            <a:stCxn id="6" idx="6"/>
            <a:endCxn id="47" idx="2"/>
          </p:cNvCxnSpPr>
          <p:nvPr/>
        </p:nvCxnSpPr>
        <p:spPr>
          <a:xfrm>
            <a:off x="2754482" y="4658732"/>
            <a:ext cx="1700501" cy="406765"/>
          </a:xfrm>
          <a:prstGeom prst="line">
            <a:avLst/>
          </a:prstGeom>
          <a:ln w="9525">
            <a:solidFill>
              <a:srgbClr val="00B05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7" name="타원 76"/>
          <p:cNvSpPr/>
          <p:nvPr/>
        </p:nvSpPr>
        <p:spPr>
          <a:xfrm>
            <a:off x="1768068" y="5366382"/>
            <a:ext cx="78229" cy="530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78" name="직선 화살표 연결선 77"/>
          <p:cNvCxnSpPr/>
          <p:nvPr/>
        </p:nvCxnSpPr>
        <p:spPr>
          <a:xfrm flipV="1">
            <a:off x="1796591" y="5173044"/>
            <a:ext cx="402478" cy="220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/>
          <p:nvPr/>
        </p:nvCxnSpPr>
        <p:spPr>
          <a:xfrm>
            <a:off x="1791430" y="5398233"/>
            <a:ext cx="0" cy="373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/>
          <p:nvPr/>
        </p:nvCxnSpPr>
        <p:spPr>
          <a:xfrm>
            <a:off x="1787357" y="5389754"/>
            <a:ext cx="488731" cy="270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1195390" y="5297029"/>
            <a:ext cx="58702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50" dirty="0" smtClean="0"/>
              <a:t>Cam3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44989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Overall Strategy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b="1" dirty="0" smtClean="0"/>
              <a:t>1-2. estimate </a:t>
            </a:r>
            <a:r>
              <a:rPr lang="en-US" altLang="ko-KR" sz="2400" b="1" dirty="0"/>
              <a:t>a camera pose of a selected image using 3-point PnP </a:t>
            </a:r>
            <a:r>
              <a:rPr lang="en-US" altLang="ko-KR" sz="2400" b="1" dirty="0" smtClean="0"/>
              <a:t>RANSAC</a:t>
            </a:r>
          </a:p>
          <a:p>
            <a:pPr lvl="1"/>
            <a:r>
              <a:rPr lang="en-US" altLang="ko-KR" sz="2000" dirty="0" smtClean="0"/>
              <a:t>The output rotation vector is not 3x3 matrix, it is in Rodrigues form.</a:t>
            </a:r>
          </a:p>
          <a:p>
            <a:pPr lvl="1"/>
            <a:r>
              <a:rPr lang="en-US" altLang="ko-KR" sz="2000" dirty="0" smtClean="0"/>
              <a:t>You should translate it into 3x3 </a:t>
            </a:r>
            <a:r>
              <a:rPr lang="en-US" altLang="ko-KR" sz="2000" dirty="0"/>
              <a:t>matrix using </a:t>
            </a:r>
            <a:r>
              <a:rPr lang="en-US" altLang="ko-KR" sz="2000" b="1" dirty="0"/>
              <a:t>cv2.Rodrigues</a:t>
            </a:r>
          </a:p>
        </p:txBody>
      </p:sp>
    </p:spTree>
    <p:extLst>
      <p:ext uri="{BB962C8B-B14F-4D97-AF65-F5344CB8AC3E}">
        <p14:creationId xmlns:p14="http://schemas.microsoft.com/office/powerpoint/2010/main" val="261426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Overall Strategy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b="1" dirty="0" smtClean="0"/>
              <a:t>1-2. estimate </a:t>
            </a:r>
            <a:r>
              <a:rPr lang="en-US" altLang="ko-KR" sz="2400" b="1" dirty="0"/>
              <a:t>a camera pose of a selected image using 3-point PnP </a:t>
            </a:r>
            <a:r>
              <a:rPr lang="en-US" altLang="ko-KR" sz="2400" b="1" dirty="0" smtClean="0"/>
              <a:t>RANSAC</a:t>
            </a:r>
          </a:p>
          <a:p>
            <a:pPr lvl="1"/>
            <a:r>
              <a:rPr lang="en-US" altLang="ko-KR" sz="1800" dirty="0"/>
              <a:t>Compute the number of inliers</a:t>
            </a:r>
          </a:p>
          <a:p>
            <a:pPr lvl="1"/>
            <a:r>
              <a:rPr lang="en-US" altLang="ko-KR" sz="1800" dirty="0"/>
              <a:t>Choose the best </a:t>
            </a:r>
            <a:r>
              <a:rPr lang="en-US" altLang="ko-KR" sz="1800" b="1" dirty="0"/>
              <a:t>P</a:t>
            </a:r>
            <a:r>
              <a:rPr lang="en-US" altLang="ko-KR" sz="1800" dirty="0"/>
              <a:t> with the largest number of </a:t>
            </a:r>
            <a:r>
              <a:rPr lang="en-US" altLang="ko-KR" sz="1800" dirty="0" smtClean="0"/>
              <a:t>inliers</a:t>
            </a:r>
            <a:endParaRPr lang="en-US" altLang="ko-KR" sz="1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140" y="2758440"/>
            <a:ext cx="1593957" cy="33279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26583" t="85317" r="25410" b="-171"/>
          <a:stretch/>
        </p:blipFill>
        <p:spPr>
          <a:xfrm>
            <a:off x="4203492" y="5525506"/>
            <a:ext cx="1302468" cy="63757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8451" y="4750215"/>
            <a:ext cx="2715041" cy="68868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b="43841"/>
          <a:stretch/>
        </p:blipFill>
        <p:spPr>
          <a:xfrm>
            <a:off x="5110284" y="2667429"/>
            <a:ext cx="2273496" cy="20199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05960" y="5615339"/>
            <a:ext cx="2502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 proper threshold</a:t>
            </a:r>
            <a:endParaRPr lang="ko-KR" alt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47590" y="4925280"/>
            <a:ext cx="1405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Pixel distance</a:t>
            </a:r>
            <a:endParaRPr lang="ko-KR" altLang="en-US" sz="16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49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Overall Strategy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b="1" dirty="0"/>
              <a:t>1-3. reconstruct 3D points from keypoints from the selected image using </a:t>
            </a:r>
            <a:r>
              <a:rPr lang="en-US" altLang="ko-KR" sz="2400" b="1" dirty="0" smtClean="0"/>
              <a:t>triangulation</a:t>
            </a:r>
          </a:p>
          <a:p>
            <a:pPr lvl="1"/>
            <a:r>
              <a:rPr lang="en-US" altLang="ko-KR" sz="1800" dirty="0" smtClean="0"/>
              <a:t>Reconstruct 3d points of matched keypoints using two camera poses</a:t>
            </a:r>
            <a:endParaRPr lang="en-US" altLang="ko-KR" sz="18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5765409" y="2305319"/>
            <a:ext cx="3014337" cy="2214630"/>
            <a:chOff x="4944011" y="1639095"/>
            <a:chExt cx="4019116" cy="2952839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6876" y="1820247"/>
              <a:ext cx="3235187" cy="2755418"/>
              <a:chOff x="3563888" y="2996952"/>
              <a:chExt cx="3898347" cy="4113913"/>
            </a:xfrm>
          </p:grpSpPr>
          <p:grpSp>
            <p:nvGrpSpPr>
              <p:cNvPr id="25" name="그룹 24"/>
              <p:cNvGrpSpPr/>
              <p:nvPr/>
            </p:nvGrpSpPr>
            <p:grpSpPr>
              <a:xfrm>
                <a:off x="3563888" y="5264201"/>
                <a:ext cx="2004786" cy="1079881"/>
                <a:chOff x="4561861" y="3558584"/>
                <a:chExt cx="1080000" cy="720000"/>
              </a:xfrm>
            </p:grpSpPr>
            <p:pic>
              <p:nvPicPr>
                <p:cNvPr id="51" name="그림 50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61861" y="3558584"/>
                  <a:ext cx="1080000" cy="720000"/>
                </a:xfrm>
                <a:prstGeom prst="rect">
                  <a:avLst/>
                </a:prstGeom>
              </p:spPr>
            </p:pic>
            <p:sp>
              <p:nvSpPr>
                <p:cNvPr id="52" name="타원 51"/>
                <p:cNvSpPr/>
                <p:nvPr/>
              </p:nvSpPr>
              <p:spPr>
                <a:xfrm>
                  <a:off x="4985362" y="3872905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53" name="타원 52"/>
                <p:cNvSpPr/>
                <p:nvPr/>
              </p:nvSpPr>
              <p:spPr>
                <a:xfrm>
                  <a:off x="5170334" y="4088929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54" name="타원 53"/>
                <p:cNvSpPr/>
                <p:nvPr/>
              </p:nvSpPr>
              <p:spPr>
                <a:xfrm>
                  <a:off x="4959073" y="4025305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55" name="타원 54"/>
                <p:cNvSpPr/>
                <p:nvPr/>
              </p:nvSpPr>
              <p:spPr>
                <a:xfrm>
                  <a:off x="5103089" y="3885283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56" name="타원 55"/>
                <p:cNvSpPr/>
                <p:nvPr/>
              </p:nvSpPr>
              <p:spPr>
                <a:xfrm>
                  <a:off x="4944784" y="4098455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grpSp>
            <p:nvGrpSpPr>
              <p:cNvPr id="26" name="그룹 25"/>
              <p:cNvGrpSpPr/>
              <p:nvPr/>
            </p:nvGrpSpPr>
            <p:grpSpPr>
              <a:xfrm>
                <a:off x="5395861" y="4719876"/>
                <a:ext cx="2004786" cy="1336524"/>
                <a:chOff x="5652240" y="3558584"/>
                <a:chExt cx="1080000" cy="720000"/>
              </a:xfrm>
              <a:scene3d>
                <a:camera prst="isometricRightUp"/>
                <a:lightRig rig="threePt" dir="t"/>
              </a:scene3d>
            </p:grpSpPr>
            <p:pic>
              <p:nvPicPr>
                <p:cNvPr id="45" name="그림 44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2240" y="3558584"/>
                  <a:ext cx="1080000" cy="720000"/>
                </a:xfrm>
                <a:prstGeom prst="rect">
                  <a:avLst/>
                </a:prstGeom>
              </p:spPr>
            </p:pic>
            <p:sp>
              <p:nvSpPr>
                <p:cNvPr id="46" name="타원 45"/>
                <p:cNvSpPr/>
                <p:nvPr/>
              </p:nvSpPr>
              <p:spPr>
                <a:xfrm>
                  <a:off x="6082625" y="3875193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47" name="타원 46"/>
                <p:cNvSpPr/>
                <p:nvPr/>
              </p:nvSpPr>
              <p:spPr>
                <a:xfrm>
                  <a:off x="6135016" y="4019210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48" name="타원 47"/>
                <p:cNvSpPr/>
                <p:nvPr/>
              </p:nvSpPr>
              <p:spPr>
                <a:xfrm>
                  <a:off x="6329135" y="4065115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49" name="타원 48"/>
                <p:cNvSpPr/>
                <p:nvPr/>
              </p:nvSpPr>
              <p:spPr>
                <a:xfrm>
                  <a:off x="6238455" y="387804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50" name="타원 49"/>
                <p:cNvSpPr/>
                <p:nvPr/>
              </p:nvSpPr>
              <p:spPr>
                <a:xfrm>
                  <a:off x="6158824" y="410379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cxnSp>
            <p:nvCxnSpPr>
              <p:cNvPr id="27" name="직선 연결선 26"/>
              <p:cNvCxnSpPr>
                <a:endCxn id="34" idx="4"/>
              </p:cNvCxnSpPr>
              <p:nvPr/>
            </p:nvCxnSpPr>
            <p:spPr>
              <a:xfrm flipH="1" flipV="1">
                <a:off x="3913404" y="3526146"/>
                <a:ext cx="680232" cy="309186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>
                <a:endCxn id="34" idx="1"/>
              </p:cNvCxnSpPr>
              <p:nvPr/>
            </p:nvCxnSpPr>
            <p:spPr>
              <a:xfrm flipH="1" flipV="1">
                <a:off x="3883398" y="3467617"/>
                <a:ext cx="3328820" cy="273981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 flipV="1">
                <a:off x="4587741" y="2996952"/>
                <a:ext cx="128275" cy="362105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5364088" y="4149080"/>
                <a:ext cx="1870474" cy="2076583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 flipV="1">
                <a:off x="4593635" y="4149080"/>
                <a:ext cx="770453" cy="246892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4716016" y="3068960"/>
                <a:ext cx="2512203" cy="3174833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타원 32"/>
              <p:cNvSpPr/>
              <p:nvPr/>
            </p:nvSpPr>
            <p:spPr>
              <a:xfrm>
                <a:off x="4552379" y="6570857"/>
                <a:ext cx="84867" cy="6857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3870970" y="3457575"/>
                <a:ext cx="84867" cy="6857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35" name="타원 34"/>
              <p:cNvSpPr/>
              <p:nvPr/>
            </p:nvSpPr>
            <p:spPr>
              <a:xfrm>
                <a:off x="4677916" y="3022476"/>
                <a:ext cx="84867" cy="6857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5311130" y="4130030"/>
                <a:ext cx="84867" cy="6857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cxnSp>
            <p:nvCxnSpPr>
              <p:cNvPr id="37" name="직선 화살표 연결선 36"/>
              <p:cNvCxnSpPr/>
              <p:nvPr/>
            </p:nvCxnSpPr>
            <p:spPr>
              <a:xfrm flipV="1">
                <a:off x="4599234" y="6618007"/>
                <a:ext cx="529070" cy="37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화살표 연결선 37"/>
              <p:cNvCxnSpPr/>
              <p:nvPr/>
            </p:nvCxnSpPr>
            <p:spPr>
              <a:xfrm>
                <a:off x="4593635" y="6628204"/>
                <a:ext cx="0" cy="4826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화살표 연결선 38"/>
              <p:cNvCxnSpPr>
                <a:endCxn id="51" idx="2"/>
              </p:cNvCxnSpPr>
              <p:nvPr/>
            </p:nvCxnSpPr>
            <p:spPr>
              <a:xfrm flipH="1" flipV="1">
                <a:off x="4566281" y="6344083"/>
                <a:ext cx="22934" cy="2731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" name="그룹 39"/>
              <p:cNvGrpSpPr/>
              <p:nvPr/>
            </p:nvGrpSpPr>
            <p:grpSpPr>
              <a:xfrm>
                <a:off x="6660232" y="5805264"/>
                <a:ext cx="802003" cy="893859"/>
                <a:chOff x="7400647" y="6083338"/>
                <a:chExt cx="802003" cy="893859"/>
              </a:xfrm>
            </p:grpSpPr>
            <p:sp>
              <p:nvSpPr>
                <p:cNvPr id="41" name="타원 40"/>
                <p:cNvSpPr/>
                <p:nvPr/>
              </p:nvSpPr>
              <p:spPr>
                <a:xfrm>
                  <a:off x="7904373" y="6453397"/>
                  <a:ext cx="84867" cy="6857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cxnSp>
              <p:nvCxnSpPr>
                <p:cNvPr id="42" name="직선 화살표 연결선 41"/>
                <p:cNvCxnSpPr/>
                <p:nvPr/>
              </p:nvCxnSpPr>
              <p:spPr>
                <a:xfrm flipV="1">
                  <a:off x="7935316" y="6083338"/>
                  <a:ext cx="267334" cy="40474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화살표 연결선 42"/>
                <p:cNvCxnSpPr/>
                <p:nvPr/>
              </p:nvCxnSpPr>
              <p:spPr>
                <a:xfrm>
                  <a:off x="7929717" y="6494536"/>
                  <a:ext cx="0" cy="48266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직선 화살표 연결선 43"/>
                <p:cNvCxnSpPr/>
                <p:nvPr/>
              </p:nvCxnSpPr>
              <p:spPr>
                <a:xfrm flipH="1" flipV="1">
                  <a:off x="7400647" y="6350673"/>
                  <a:ext cx="524652" cy="13291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직사각형 13"/>
                <p:cNvSpPr/>
                <p:nvPr/>
              </p:nvSpPr>
              <p:spPr>
                <a:xfrm>
                  <a:off x="4944011" y="1919582"/>
                  <a:ext cx="559727" cy="4001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35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35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ko-KR" sz="135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1350" dirty="0"/>
                </a:p>
              </p:txBody>
            </p:sp>
          </mc:Choice>
          <mc:Fallback xmlns="">
            <p:sp>
              <p:nvSpPr>
                <p:cNvPr id="30" name="직사각형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4011" y="1919582"/>
                  <a:ext cx="559727" cy="40010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직사각형 14"/>
                <p:cNvSpPr/>
                <p:nvPr/>
              </p:nvSpPr>
              <p:spPr>
                <a:xfrm>
                  <a:off x="5595992" y="1639095"/>
                  <a:ext cx="559727" cy="4001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35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35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ko-KR" sz="135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ko-KR" altLang="en-US" sz="1350" dirty="0"/>
                </a:p>
              </p:txBody>
            </p:sp>
          </mc:Choice>
          <mc:Fallback xmlns="">
            <p:sp>
              <p:nvSpPr>
                <p:cNvPr id="31" name="직사각형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5992" y="1639095"/>
                  <a:ext cx="559727" cy="40010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직사각형 15"/>
                <p:cNvSpPr/>
                <p:nvPr/>
              </p:nvSpPr>
              <p:spPr>
                <a:xfrm>
                  <a:off x="6124662" y="2271679"/>
                  <a:ext cx="559727" cy="4001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35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35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ko-KR" sz="1350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ko-KR" altLang="en-US" sz="1350" dirty="0"/>
                </a:p>
              </p:txBody>
            </p:sp>
          </mc:Choice>
          <mc:Fallback xmlns="">
            <p:sp>
              <p:nvSpPr>
                <p:cNvPr id="32" name="직사각형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4662" y="2271679"/>
                  <a:ext cx="559727" cy="40010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직사각형 16"/>
            <p:cNvSpPr/>
            <p:nvPr/>
          </p:nvSpPr>
          <p:spPr>
            <a:xfrm>
              <a:off x="5268388" y="4191825"/>
              <a:ext cx="782693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350" dirty="0"/>
                <a:t>Cam1</a:t>
              </a:r>
              <a:endParaRPr lang="ko-KR" altLang="en-US" sz="135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8180434" y="3877820"/>
              <a:ext cx="782693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350" dirty="0"/>
                <a:t>Cam2</a:t>
              </a:r>
              <a:endParaRPr lang="ko-KR" altLang="en-US" sz="13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직사각형 18"/>
                <p:cNvSpPr/>
                <p:nvPr/>
              </p:nvSpPr>
              <p:spPr>
                <a:xfrm>
                  <a:off x="5332330" y="3370453"/>
                  <a:ext cx="536728" cy="4001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35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35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35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1350" dirty="0"/>
                </a:p>
              </p:txBody>
            </p:sp>
          </mc:Choice>
          <mc:Fallback xmlns="">
            <p:sp>
              <p:nvSpPr>
                <p:cNvPr id="35" name="직사각형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2330" y="3370453"/>
                  <a:ext cx="536728" cy="40010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직사각형 19"/>
                <p:cNvSpPr/>
                <p:nvPr/>
              </p:nvSpPr>
              <p:spPr>
                <a:xfrm>
                  <a:off x="5885531" y="3293622"/>
                  <a:ext cx="536728" cy="4001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35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35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35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ko-KR" altLang="en-US" sz="1350" dirty="0"/>
                </a:p>
              </p:txBody>
            </p:sp>
          </mc:Choice>
          <mc:Fallback xmlns="">
            <p:sp>
              <p:nvSpPr>
                <p:cNvPr id="36" name="직사각형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5531" y="3293622"/>
                  <a:ext cx="536728" cy="40010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직사각형 20"/>
                <p:cNvSpPr/>
                <p:nvPr/>
              </p:nvSpPr>
              <p:spPr>
                <a:xfrm>
                  <a:off x="6064508" y="3661090"/>
                  <a:ext cx="536728" cy="4001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35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35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350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ko-KR" altLang="en-US" sz="1350" dirty="0"/>
                </a:p>
              </p:txBody>
            </p:sp>
          </mc:Choice>
          <mc:Fallback xmlns="">
            <p:sp>
              <p:nvSpPr>
                <p:cNvPr id="37" name="직사각형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4508" y="3661090"/>
                  <a:ext cx="536728" cy="40010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직사각형 21"/>
                <p:cNvSpPr/>
                <p:nvPr/>
              </p:nvSpPr>
              <p:spPr>
                <a:xfrm>
                  <a:off x="6884835" y="3299534"/>
                  <a:ext cx="589221" cy="4001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35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35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n-US" altLang="ko-KR" sz="1350" b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ko-KR" sz="135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1350" dirty="0"/>
                </a:p>
              </p:txBody>
            </p:sp>
          </mc:Choice>
          <mc:Fallback xmlns="">
            <p:sp>
              <p:nvSpPr>
                <p:cNvPr id="38" name="직사각형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4835" y="3299534"/>
                  <a:ext cx="589221" cy="40010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직사각형 22"/>
                <p:cNvSpPr/>
                <p:nvPr/>
              </p:nvSpPr>
              <p:spPr>
                <a:xfrm>
                  <a:off x="7348847" y="2898708"/>
                  <a:ext cx="589221" cy="4001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35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35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n-US" altLang="ko-KR" sz="1350" b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ko-KR" sz="135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ko-KR" altLang="en-US" sz="1350" dirty="0"/>
                </a:p>
              </p:txBody>
            </p:sp>
          </mc:Choice>
          <mc:Fallback xmlns="">
            <p:sp>
              <p:nvSpPr>
                <p:cNvPr id="39" name="직사각형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8847" y="2898708"/>
                  <a:ext cx="589221" cy="40010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직사각형 23"/>
                <p:cNvSpPr/>
                <p:nvPr/>
              </p:nvSpPr>
              <p:spPr>
                <a:xfrm>
                  <a:off x="7584258" y="3224721"/>
                  <a:ext cx="589221" cy="4001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35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35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n-US" altLang="ko-KR" sz="1350" b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ko-KR" sz="1350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ko-KR" altLang="en-US" sz="1350" dirty="0"/>
                </a:p>
              </p:txBody>
            </p:sp>
          </mc:Choice>
          <mc:Fallback xmlns="">
            <p:sp>
              <p:nvSpPr>
                <p:cNvPr id="40" name="직사각형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4258" y="3224721"/>
                  <a:ext cx="589221" cy="40010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67" name="그림 6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9578" y="2482418"/>
            <a:ext cx="1552792" cy="1495634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1402" y="4191175"/>
            <a:ext cx="4158820" cy="1670346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5160024" y="6012445"/>
            <a:ext cx="3983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See this </a:t>
            </a:r>
            <a:r>
              <a:rPr lang="en-US" altLang="ko-KR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18"/>
              </a:rPr>
              <a:t>link</a:t>
            </a:r>
            <a:r>
              <a:rPr lang="en-US" altLang="ko-KR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 more explanation</a:t>
            </a:r>
            <a:endParaRPr lang="ko-KR" alt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78748" y="2825782"/>
            <a:ext cx="3325234" cy="82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9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Overall Strategy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b="1" dirty="0"/>
              <a:t>1-4. repeat </a:t>
            </a:r>
            <a:r>
              <a:rPr lang="en-US" altLang="ko-KR" sz="2400" b="1" dirty="0" smtClean="0"/>
              <a:t>1-1~1-3 </a:t>
            </a:r>
            <a:r>
              <a:rPr lang="en-US" altLang="ko-KR" sz="2400" b="1" dirty="0"/>
              <a:t>until every images is included</a:t>
            </a:r>
          </a:p>
          <a:p>
            <a:pPr marL="0" indent="0">
              <a:buNone/>
            </a:pP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409447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Overall Strategy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b="1" dirty="0" smtClean="0"/>
              <a:t>2. Do Bundle Adjustment to refine 3D reconstruction</a:t>
            </a:r>
          </a:p>
          <a:p>
            <a:pPr lvl="1"/>
            <a:r>
              <a:rPr lang="en-US" altLang="ko-KR" sz="2000" dirty="0" smtClean="0">
                <a:cs typeface="Arial" charset="0"/>
              </a:rPr>
              <a:t>Bundle adjustment </a:t>
            </a:r>
            <a:endParaRPr lang="en-US" altLang="ko-KR" sz="3200" dirty="0" smtClean="0"/>
          </a:p>
          <a:p>
            <a:pPr lvl="2"/>
            <a:r>
              <a:rPr lang="en-US" altLang="ko-KR" sz="1600" dirty="0" smtClean="0"/>
              <a:t>Refines </a:t>
            </a:r>
            <a:r>
              <a:rPr lang="en-US" altLang="ko-KR" sz="1600" dirty="0"/>
              <a:t>a visual reconstruction to produce jointly optimal 3D structure and viewing parameters</a:t>
            </a:r>
          </a:p>
          <a:p>
            <a:pPr lvl="2"/>
            <a:r>
              <a:rPr lang="en-US" altLang="ko-KR" sz="1600" dirty="0"/>
              <a:t>‘Bundle’ refers to the bundle of light rays leaving each 3D feature and converging on each camera center.</a:t>
            </a:r>
          </a:p>
          <a:p>
            <a:endParaRPr lang="en-US" altLang="ko-KR" sz="24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23" y="3029255"/>
            <a:ext cx="3892898" cy="23344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923" y="3029255"/>
            <a:ext cx="3901677" cy="23396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9753" y="5394825"/>
            <a:ext cx="2942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Before Bundle adjustment 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188742" y="5394825"/>
            <a:ext cx="2942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After Bundle adjustment </a:t>
            </a:r>
            <a:endParaRPr lang="ko-KR" altLang="en-US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434517" y="5867400"/>
            <a:ext cx="7709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[6] </a:t>
            </a:r>
            <a:r>
              <a:rPr lang="en-US" altLang="ko-KR" sz="1000" dirty="0" err="1"/>
              <a:t>Triggs</a:t>
            </a:r>
            <a:r>
              <a:rPr lang="en-US" altLang="ko-KR" sz="1000" dirty="0"/>
              <a:t>, Bill, et al. "Bundle adjustment—a modern synthesis." </a:t>
            </a:r>
            <a:r>
              <a:rPr lang="ko-KR" altLang="ko-KR" sz="1000" i="1" dirty="0"/>
              <a:t>International workshop on vision algorithms</a:t>
            </a:r>
            <a:r>
              <a:rPr lang="ko-KR" altLang="ko-KR" sz="1000" dirty="0"/>
              <a:t>. Springer Berlin Heidelberg, 1999.</a:t>
            </a:r>
            <a:endParaRPr lang="en-US" altLang="ko-KR" sz="1000" dirty="0"/>
          </a:p>
          <a:p>
            <a:r>
              <a:rPr lang="en-US" altLang="ko-KR" sz="1000" dirty="0"/>
              <a:t>[7] </a:t>
            </a:r>
            <a:r>
              <a:rPr lang="en-US" altLang="ko-KR" sz="1000" dirty="0" err="1"/>
              <a:t>Jeong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Yekeun</a:t>
            </a:r>
            <a:r>
              <a:rPr lang="en-US" altLang="ko-KR" sz="1000" dirty="0"/>
              <a:t>, et al. "Pushing the envelope of modern methods for bundle adjustment." </a:t>
            </a:r>
          </a:p>
          <a:p>
            <a:r>
              <a:rPr lang="en-US" altLang="ko-KR" sz="1000" i="1" dirty="0"/>
              <a:t>IEEE transactions on pattern analysis and machine intelligence</a:t>
            </a:r>
            <a:r>
              <a:rPr lang="en-US" altLang="ko-KR" sz="1000" dirty="0"/>
              <a:t> (2012): 1605-1617.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7355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Step VI. Optimization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Bundle Adjustment’s Mathematical Problem</a:t>
            </a:r>
          </a:p>
          <a:p>
            <a:pPr lvl="1"/>
            <a:r>
              <a:rPr lang="en-US" altLang="ko-KR" b="1" dirty="0"/>
              <a:t>Minimize re-projection </a:t>
            </a:r>
            <a:r>
              <a:rPr lang="en-US" altLang="ko-KR" b="1" dirty="0" smtClean="0"/>
              <a:t>error</a:t>
            </a:r>
            <a:r>
              <a:rPr lang="en-US" altLang="ko-KR" dirty="0" smtClean="0"/>
              <a:t> manipulating 3D points and Camera poses</a:t>
            </a:r>
            <a:endParaRPr lang="en-US" altLang="ko-KR" dirty="0"/>
          </a:p>
          <a:p>
            <a:pPr lvl="1"/>
            <a:r>
              <a:rPr lang="en-US" altLang="ko-KR" dirty="0"/>
              <a:t>Non-linear Least Square </a:t>
            </a:r>
            <a:r>
              <a:rPr lang="en-US" altLang="ko-KR" dirty="0" smtClean="0"/>
              <a:t>approach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399788" y="3633496"/>
                <a:ext cx="2361788" cy="886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35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ko-KR" altLang="ko-KR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350" b="1">
                              <a:latin typeface="Cambria Math" panose="02040503050406030204" pitchFamily="18" charset="0"/>
                            </a:rPr>
                            <m:t>𝐏</m:t>
                          </m:r>
                          <m:r>
                            <a:rPr lang="en-US" altLang="ko-KR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35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d>
                      <m:r>
                        <a:rPr lang="en-US" altLang="ko-KR" sz="135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ko-KR" sz="13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135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35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ko-KR" altLang="ko-KR" sz="13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sz="13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sz="135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135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35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135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ko-KR" sz="1350" i="1"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  <m:sSub>
                                <m:sSubPr>
                                  <m:ctrlPr>
                                    <a:rPr lang="ko-KR" altLang="ko-KR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350" b="1">
                                      <a:latin typeface="Cambria Math" panose="02040503050406030204" pitchFamily="18" charset="0"/>
                                    </a:rPr>
                                    <m:t>𝐮</m:t>
                                  </m:r>
                                </m:e>
                                <m:sub>
                                  <m:r>
                                    <a:rPr lang="en-US" altLang="ko-KR" sz="135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ko-KR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ko-KR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350" b="1">
                                      <a:latin typeface="Cambria Math" panose="02040503050406030204" pitchFamily="18" charset="0"/>
                                    </a:rPr>
                                    <m:t>𝐊</m:t>
                                  </m:r>
                                  <m:sSub>
                                    <m:sSubPr>
                                      <m:ctrlPr>
                                        <a:rPr lang="ko-KR" altLang="ko-KR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350" b="1">
                                          <a:latin typeface="Cambria Math" panose="02040503050406030204" pitchFamily="18" charset="0"/>
                                        </a:rPr>
                                        <m:t>𝐏</m:t>
                                      </m:r>
                                    </m:e>
                                    <m:sub>
                                      <m:r>
                                        <a:rPr lang="en-US" altLang="ko-KR" sz="135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ko-KR" altLang="ko-KR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350" b="1">
                                          <a:latin typeface="Cambria Math" panose="02040503050406030204" pitchFamily="18" charset="0"/>
                                        </a:rPr>
                                        <m:t>𝐗</m:t>
                                      </m:r>
                                    </m:e>
                                    <m:sub>
                                      <m:r>
                                        <a:rPr lang="en-US" altLang="ko-KR" sz="135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sSup>
                                <m:sSupPr>
                                  <m:ctrlPr>
                                    <a:rPr lang="ko-KR" altLang="ko-KR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350" i="1">
                                      <a:latin typeface="Cambria Math" panose="02040503050406030204" pitchFamily="18" charset="0"/>
                                    </a:rPr>
                                    <m:t>∥</m:t>
                                  </m:r>
                                </m:e>
                                <m:sup>
                                  <m:r>
                                    <a:rPr lang="en-US" altLang="ko-KR" sz="135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ko-KR" altLang="ko-KR" sz="1350" i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788" y="3633496"/>
                <a:ext cx="2361788" cy="886012"/>
              </a:xfrm>
              <a:prstGeom prst="rect">
                <a:avLst/>
              </a:prstGeom>
              <a:blipFill>
                <a:blip r:embed="rId3"/>
                <a:stretch>
                  <a:fillRect r="-2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그룹 50"/>
          <p:cNvGrpSpPr/>
          <p:nvPr/>
        </p:nvGrpSpPr>
        <p:grpSpPr>
          <a:xfrm>
            <a:off x="1304398" y="3350634"/>
            <a:ext cx="3950370" cy="2516766"/>
            <a:chOff x="171425" y="2801253"/>
            <a:chExt cx="5267160" cy="3355688"/>
          </a:xfrm>
        </p:grpSpPr>
        <p:cxnSp>
          <p:nvCxnSpPr>
            <p:cNvPr id="8" name="직선 화살표 연결선 7"/>
            <p:cNvCxnSpPr/>
            <p:nvPr/>
          </p:nvCxnSpPr>
          <p:spPr>
            <a:xfrm flipH="1">
              <a:off x="171425" y="4753167"/>
              <a:ext cx="675027" cy="39076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/>
            <p:cNvCxnSpPr/>
            <p:nvPr/>
          </p:nvCxnSpPr>
          <p:spPr>
            <a:xfrm flipH="1" flipV="1">
              <a:off x="843059" y="3976802"/>
              <a:ext cx="3392" cy="776367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/>
            <p:nvPr/>
          </p:nvCxnSpPr>
          <p:spPr>
            <a:xfrm>
              <a:off x="846454" y="4753167"/>
              <a:ext cx="652992" cy="413528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평행 사변형 10"/>
            <p:cNvSpPr/>
            <p:nvPr/>
          </p:nvSpPr>
          <p:spPr>
            <a:xfrm rot="20912187">
              <a:off x="1789694" y="3685373"/>
              <a:ext cx="1487713" cy="1753936"/>
            </a:xfrm>
            <a:prstGeom prst="parallelogram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3903601" y="3230544"/>
              <a:ext cx="1534984" cy="1432560"/>
              <a:chOff x="3615108" y="2873058"/>
              <a:chExt cx="1534984" cy="1432560"/>
            </a:xfrm>
          </p:grpSpPr>
          <p:cxnSp>
            <p:nvCxnSpPr>
              <p:cNvPr id="13" name="직선 연결선 12"/>
              <p:cNvCxnSpPr/>
              <p:nvPr/>
            </p:nvCxnSpPr>
            <p:spPr>
              <a:xfrm flipH="1">
                <a:off x="3615108" y="2873058"/>
                <a:ext cx="579944" cy="97536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 flipH="1" flipV="1">
                <a:off x="3615520" y="3848418"/>
                <a:ext cx="1534572" cy="45720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 flipH="1" flipV="1">
                <a:off x="4195052" y="2873058"/>
                <a:ext cx="955040" cy="143256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그룹 15"/>
            <p:cNvGrpSpPr/>
            <p:nvPr/>
          </p:nvGrpSpPr>
          <p:grpSpPr>
            <a:xfrm>
              <a:off x="2157933" y="4371808"/>
              <a:ext cx="650240" cy="606852"/>
              <a:chOff x="3767508" y="3025458"/>
              <a:chExt cx="1534984" cy="1432560"/>
            </a:xfrm>
          </p:grpSpPr>
          <p:cxnSp>
            <p:nvCxnSpPr>
              <p:cNvPr id="17" name="직선 연결선 16"/>
              <p:cNvCxnSpPr/>
              <p:nvPr/>
            </p:nvCxnSpPr>
            <p:spPr>
              <a:xfrm flipH="1">
                <a:off x="3767508" y="3025458"/>
                <a:ext cx="579944" cy="97536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/>
              <p:cNvCxnSpPr/>
              <p:nvPr/>
            </p:nvCxnSpPr>
            <p:spPr>
              <a:xfrm flipH="1" flipV="1">
                <a:off x="3767920" y="4000818"/>
                <a:ext cx="1534572" cy="45720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 flipH="1" flipV="1">
                <a:off x="4347452" y="3025458"/>
                <a:ext cx="955040" cy="143256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직선 연결선 19"/>
            <p:cNvCxnSpPr/>
            <p:nvPr/>
          </p:nvCxnSpPr>
          <p:spPr>
            <a:xfrm flipV="1">
              <a:off x="866237" y="3230548"/>
              <a:ext cx="3617308" cy="1495816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타원 22"/>
            <p:cNvSpPr/>
            <p:nvPr/>
          </p:nvSpPr>
          <p:spPr>
            <a:xfrm>
              <a:off x="795991" y="4689907"/>
              <a:ext cx="109728" cy="1097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4338662" y="2826672"/>
                  <a:ext cx="289767" cy="4001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350" b="1">
                            <a:latin typeface="Cambria Math" panose="02040503050406030204" pitchFamily="18" charset="0"/>
                          </a:rPr>
                          <m:t>𝐗</m:t>
                        </m:r>
                      </m:oMath>
                    </m:oMathPara>
                  </a14:m>
                  <a:endParaRPr lang="ko-KR" altLang="en-US" sz="1350" b="1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8662" y="2826672"/>
                  <a:ext cx="289767" cy="400109"/>
                </a:xfrm>
                <a:prstGeom prst="rect">
                  <a:avLst/>
                </a:prstGeom>
                <a:blipFill>
                  <a:blip r:embed="rId4"/>
                  <a:stretch>
                    <a:fillRect r="-2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1966220" y="4173997"/>
                  <a:ext cx="289767" cy="4262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35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350" b="1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  <m:sub>
                            <m:r>
                              <a:rPr lang="en-US" altLang="ko-KR" sz="1350" b="1" i="1">
                                <a:latin typeface="Cambria Math" panose="02040503050406030204" pitchFamily="18" charset="0"/>
                              </a:rPr>
                              <m:t>𝒊𝒋</m:t>
                            </m:r>
                          </m:sub>
                        </m:sSub>
                      </m:oMath>
                    </m:oMathPara>
                  </a14:m>
                  <a:endParaRPr lang="ko-KR" altLang="en-US" sz="1350" b="1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6220" y="4173997"/>
                  <a:ext cx="289767" cy="426271"/>
                </a:xfrm>
                <a:prstGeom prst="rect">
                  <a:avLst/>
                </a:prstGeom>
                <a:blipFill>
                  <a:blip r:embed="rId5"/>
                  <a:stretch>
                    <a:fillRect r="-60000" b="-384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424860" y="4505241"/>
                  <a:ext cx="289767" cy="4001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350" b="1" i="1">
                            <a:latin typeface="Cambria Math" panose="02040503050406030204" pitchFamily="18" charset="0"/>
                          </a:rPr>
                          <m:t>𝑷</m:t>
                        </m:r>
                      </m:oMath>
                    </m:oMathPara>
                  </a14:m>
                  <a:endParaRPr lang="ko-KR" altLang="en-US" sz="1350" b="1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860" y="4505241"/>
                  <a:ext cx="289767" cy="400109"/>
                </a:xfrm>
                <a:prstGeom prst="rect">
                  <a:avLst/>
                </a:prstGeom>
                <a:blipFill>
                  <a:blip r:embed="rId6"/>
                  <a:stretch>
                    <a:fillRect r="-222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/>
            <p:cNvSpPr txBox="1"/>
            <p:nvPr/>
          </p:nvSpPr>
          <p:spPr>
            <a:xfrm>
              <a:off x="1791556" y="5756832"/>
              <a:ext cx="1628668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Image plane</a:t>
              </a:r>
              <a:endParaRPr lang="ko-KR" altLang="en-US" sz="135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9" name="타원 38"/>
            <p:cNvSpPr/>
            <p:nvPr/>
          </p:nvSpPr>
          <p:spPr>
            <a:xfrm>
              <a:off x="4430100" y="3170585"/>
              <a:ext cx="109728" cy="10972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40" name="타원 39"/>
            <p:cNvSpPr/>
            <p:nvPr/>
          </p:nvSpPr>
          <p:spPr>
            <a:xfrm>
              <a:off x="2346910" y="4335706"/>
              <a:ext cx="109728" cy="10972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2173204" y="3959785"/>
                  <a:ext cx="289767" cy="338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50" b="1" i="1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05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3204" y="3959785"/>
                  <a:ext cx="289767" cy="338555"/>
                </a:xfrm>
                <a:prstGeom prst="rect">
                  <a:avLst/>
                </a:prstGeom>
                <a:blipFill>
                  <a:blip r:embed="rId7"/>
                  <a:stretch>
                    <a:fillRect r="-13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1088548" y="3175744"/>
                  <a:ext cx="1167439" cy="4422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350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ko-KR" altLang="ko-KR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350" b="1">
                                <a:latin typeface="Cambria Math" panose="02040503050406030204" pitchFamily="18" charset="0"/>
                              </a:rPr>
                              <m:t>𝐊</m:t>
                            </m:r>
                            <m:sSub>
                              <m:sSubPr>
                                <m:ctrlPr>
                                  <a:rPr lang="ko-KR" altLang="ko-KR" sz="13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350" b="1">
                                    <a:latin typeface="Cambria Math" panose="02040503050406030204" pitchFamily="18" charset="0"/>
                                  </a:rPr>
                                  <m:t>𝐏</m:t>
                                </m:r>
                              </m:e>
                              <m:sub>
                                <m:r>
                                  <a:rPr lang="en-US" altLang="ko-KR" sz="135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ko-KR" altLang="ko-KR" sz="13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350" b="1"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b>
                                <m:r>
                                  <a:rPr lang="en-US" altLang="ko-KR" sz="135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ko-KR" altLang="en-US" sz="1350" b="1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8548" y="3175744"/>
                  <a:ext cx="1167439" cy="442259"/>
                </a:xfrm>
                <a:prstGeom prst="rect">
                  <a:avLst/>
                </a:prstGeom>
                <a:blipFill>
                  <a:blip r:embed="rId8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직선 화살표 연결선 45"/>
            <p:cNvCxnSpPr>
              <a:stCxn id="43" idx="2"/>
            </p:cNvCxnSpPr>
            <p:nvPr/>
          </p:nvCxnSpPr>
          <p:spPr>
            <a:xfrm>
              <a:off x="1672268" y="3618002"/>
              <a:ext cx="626940" cy="48229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448040" y="2801253"/>
              <a:ext cx="226482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5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Re-projected point</a:t>
              </a:r>
              <a:endParaRPr lang="ko-KR" altLang="en-US" sz="135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5133133" y="3321456"/>
            <a:ext cx="169861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Objective function</a:t>
            </a:r>
            <a:endParaRPr lang="ko-KR" altLang="en-US" sz="135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직사각형 49"/>
              <p:cNvSpPr/>
              <p:nvPr/>
            </p:nvSpPr>
            <p:spPr>
              <a:xfrm>
                <a:off x="5948836" y="4612318"/>
                <a:ext cx="1796582" cy="1074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05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sz="1050" dirty="0"/>
                  <a:t>: The number of cameras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105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ko-KR" sz="1050" dirty="0"/>
                  <a:t>: The number of features</a:t>
                </a:r>
              </a:p>
              <a:p>
                <a14:m>
                  <m:oMath xmlns:m="http://schemas.openxmlformats.org/officeDocument/2006/math">
                    <m:r>
                      <a:rPr lang="ko-KR" altLang="en-US" sz="1050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ko-KR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  <m:r>
                      <a:rPr lang="en-US" altLang="ko-KR" sz="105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ko-KR" altLang="en-US" sz="1050" dirty="0"/>
                  <a:t> </a:t>
                </a:r>
                <a:r>
                  <a:rPr lang="en-US" altLang="ko-KR" sz="1050" dirty="0"/>
                  <a:t>The projection function </a:t>
                </a:r>
              </a:p>
              <a:p>
                <a:r>
                  <a:rPr lang="en-US" altLang="ko-KR" sz="1050" dirty="0">
                    <a:ea typeface="Cambria Math" panose="02040503050406030204" pitchFamily="18" charset="0"/>
                  </a:rPr>
                  <a:t>      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altLang="ko-KR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ko-KR" sz="10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ko-KR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altLang="ko-KR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050" dirty="0"/>
                  <a:t>)</a:t>
                </a:r>
                <a:endParaRPr lang="ko-KR" altLang="en-US" sz="105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5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05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ko-KR" sz="1050" dirty="0"/>
                  <a:t>: indicator variable</a:t>
                </a:r>
              </a:p>
              <a:p>
                <a:r>
                  <a:rPr lang="en-US" altLang="ko-KR" sz="1050" dirty="0"/>
                  <a:t>     1 if visible, 0 other wise</a:t>
                </a:r>
                <a:endParaRPr lang="ko-KR" altLang="en-US" sz="1050" dirty="0"/>
              </a:p>
            </p:txBody>
          </p:sp>
        </mc:Choice>
        <mc:Fallback xmlns="">
          <p:sp>
            <p:nvSpPr>
              <p:cNvPr id="50" name="직사각형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836" y="4612318"/>
                <a:ext cx="1796582" cy="1074846"/>
              </a:xfrm>
              <a:prstGeom prst="rect">
                <a:avLst/>
              </a:prstGeom>
              <a:blipFill>
                <a:blip r:embed="rId9"/>
                <a:stretch>
                  <a:fillRect b="-28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연결선 33"/>
          <p:cNvCxnSpPr/>
          <p:nvPr/>
        </p:nvCxnSpPr>
        <p:spPr>
          <a:xfrm>
            <a:off x="2924011" y="4358518"/>
            <a:ext cx="41148" cy="142955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H="1" flipV="1">
            <a:off x="2978787" y="4432109"/>
            <a:ext cx="679874" cy="5027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624195" y="4810100"/>
            <a:ext cx="177559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Re-projection error</a:t>
            </a:r>
            <a:endParaRPr lang="ko-KR" altLang="en-US" sz="135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63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Step VI. Optimization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Project all 3D points to its visible image plane</a:t>
            </a:r>
            <a:endParaRPr lang="en-US" altLang="ko-KR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1304398" y="3364708"/>
            <a:ext cx="506270" cy="293071"/>
          </a:xfrm>
          <a:prstGeom prst="straightConnector1">
            <a:avLst/>
          </a:prstGeom>
          <a:ln w="381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 flipV="1">
            <a:off x="1808124" y="2782434"/>
            <a:ext cx="2544" cy="582275"/>
          </a:xfrm>
          <a:prstGeom prst="straightConnector1">
            <a:avLst/>
          </a:prstGeom>
          <a:ln w="381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1810670" y="3364708"/>
            <a:ext cx="489744" cy="310146"/>
          </a:xfrm>
          <a:prstGeom prst="straightConnector1">
            <a:avLst/>
          </a:prstGeom>
          <a:ln w="381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평행 사변형 10"/>
          <p:cNvSpPr/>
          <p:nvPr/>
        </p:nvSpPr>
        <p:spPr>
          <a:xfrm rot="20912187">
            <a:off x="2518100" y="2563862"/>
            <a:ext cx="1115785" cy="1315452"/>
          </a:xfrm>
          <a:prstGeom prst="parallelogram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grpSp>
        <p:nvGrpSpPr>
          <p:cNvPr id="12" name="그룹 11"/>
          <p:cNvGrpSpPr/>
          <p:nvPr/>
        </p:nvGrpSpPr>
        <p:grpSpPr>
          <a:xfrm>
            <a:off x="4103530" y="2222740"/>
            <a:ext cx="1151238" cy="1074420"/>
            <a:chOff x="3615108" y="2873058"/>
            <a:chExt cx="1534984" cy="1432560"/>
          </a:xfrm>
        </p:grpSpPr>
        <p:cxnSp>
          <p:nvCxnSpPr>
            <p:cNvPr id="13" name="직선 연결선 12"/>
            <p:cNvCxnSpPr/>
            <p:nvPr/>
          </p:nvCxnSpPr>
          <p:spPr>
            <a:xfrm flipH="1">
              <a:off x="3615108" y="2873058"/>
              <a:ext cx="579944" cy="97536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flipH="1" flipV="1">
              <a:off x="3615520" y="3848418"/>
              <a:ext cx="1534572" cy="4572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flipH="1" flipV="1">
              <a:off x="4195052" y="2873058"/>
              <a:ext cx="955040" cy="143256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2794279" y="3078688"/>
            <a:ext cx="487680" cy="455139"/>
            <a:chOff x="3767508" y="3025458"/>
            <a:chExt cx="1534984" cy="1432560"/>
          </a:xfrm>
        </p:grpSpPr>
        <p:cxnSp>
          <p:nvCxnSpPr>
            <p:cNvPr id="17" name="직선 연결선 16"/>
            <p:cNvCxnSpPr/>
            <p:nvPr/>
          </p:nvCxnSpPr>
          <p:spPr>
            <a:xfrm flipH="1">
              <a:off x="3767508" y="3025458"/>
              <a:ext cx="579944" cy="97536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H="1" flipV="1">
              <a:off x="3767920" y="4000818"/>
              <a:ext cx="1534572" cy="4572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H="1" flipV="1">
              <a:off x="4347452" y="3025458"/>
              <a:ext cx="955040" cy="143256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직선 연결선 19"/>
          <p:cNvCxnSpPr/>
          <p:nvPr/>
        </p:nvCxnSpPr>
        <p:spPr>
          <a:xfrm flipV="1">
            <a:off x="1825507" y="2222743"/>
            <a:ext cx="2712981" cy="112186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1772823" y="3317263"/>
            <a:ext cx="82296" cy="8229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429826" y="1919836"/>
                <a:ext cx="217325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350" b="1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ko-KR" altLang="en-US" sz="1350" b="1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826" y="1919836"/>
                <a:ext cx="217325" cy="300082"/>
              </a:xfrm>
              <a:prstGeom prst="rect">
                <a:avLst/>
              </a:prstGeom>
              <a:blipFill>
                <a:blip r:embed="rId3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650494" y="2930330"/>
                <a:ext cx="217325" cy="3197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35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350" b="1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altLang="ko-KR" sz="1350" b="1" i="1"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ko-KR" altLang="en-US" sz="1350" b="1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494" y="2930330"/>
                <a:ext cx="217325" cy="319703"/>
              </a:xfrm>
              <a:prstGeom prst="rect">
                <a:avLst/>
              </a:prstGeom>
              <a:blipFill>
                <a:blip r:embed="rId4"/>
                <a:stretch>
                  <a:fillRect r="-60000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438373" y="3156216"/>
                <a:ext cx="2173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ko-KR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ko-KR" alt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373" y="3156216"/>
                <a:ext cx="217325" cy="307777"/>
              </a:xfrm>
              <a:prstGeom prst="rect">
                <a:avLst/>
              </a:prstGeom>
              <a:blipFill>
                <a:blip r:embed="rId5"/>
                <a:stretch>
                  <a:fillRect r="-7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/>
          <p:nvPr/>
        </p:nvSpPr>
        <p:spPr>
          <a:xfrm>
            <a:off x="2519496" y="4117456"/>
            <a:ext cx="12215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plane</a:t>
            </a:r>
            <a:endParaRPr lang="ko-KR" altLang="en-US" sz="135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4498404" y="2177771"/>
            <a:ext cx="82296" cy="8229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0" name="타원 39"/>
          <p:cNvSpPr/>
          <p:nvPr/>
        </p:nvSpPr>
        <p:spPr>
          <a:xfrm>
            <a:off x="2936012" y="3051612"/>
            <a:ext cx="82296" cy="8229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2805732" y="2769671"/>
                <a:ext cx="21732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b="1" i="1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05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732" y="2769671"/>
                <a:ext cx="217325" cy="253916"/>
              </a:xfrm>
              <a:prstGeom prst="rect">
                <a:avLst/>
              </a:prstGeom>
              <a:blipFill>
                <a:blip r:embed="rId6"/>
                <a:stretch>
                  <a:fillRect r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1992240" y="2181640"/>
                <a:ext cx="875579" cy="331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350" i="1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ko-KR" altLang="ko-KR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350" b="1">
                              <a:latin typeface="Cambria Math" panose="02040503050406030204" pitchFamily="18" charset="0"/>
                            </a:rPr>
                            <m:t>𝐊</m:t>
                          </m:r>
                          <m:sSub>
                            <m:sSubPr>
                              <m:ctrlPr>
                                <a:rPr lang="ko-KR" altLang="ko-KR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350" b="1">
                                  <a:latin typeface="Cambria Math" panose="02040503050406030204" pitchFamily="18" charset="0"/>
                                </a:rPr>
                                <m:t>𝐏</m:t>
                              </m:r>
                            </m:e>
                            <m:sub>
                              <m:r>
                                <a:rPr lang="en-US" altLang="ko-KR" sz="13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ko-KR" altLang="ko-KR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35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altLang="ko-KR" sz="13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1350" b="1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240" y="2181640"/>
                <a:ext cx="875579" cy="331694"/>
              </a:xfrm>
              <a:prstGeom prst="rect">
                <a:avLst/>
              </a:prstGeom>
              <a:blipFill>
                <a:blip r:embed="rId7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/>
          <p:cNvCxnSpPr>
            <a:stCxn id="43" idx="2"/>
          </p:cNvCxnSpPr>
          <p:nvPr/>
        </p:nvCxnSpPr>
        <p:spPr>
          <a:xfrm>
            <a:off x="2430030" y="2513334"/>
            <a:ext cx="470205" cy="3617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511859" y="1900772"/>
            <a:ext cx="169861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Re-projected point</a:t>
            </a:r>
            <a:endParaRPr lang="ko-KR" altLang="en-US" sz="135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2924011" y="2908656"/>
            <a:ext cx="41148" cy="142955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H="1" flipV="1">
            <a:off x="2978787" y="2982247"/>
            <a:ext cx="679874" cy="5027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624195" y="3360238"/>
            <a:ext cx="177559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Re-projection error</a:t>
            </a:r>
            <a:endParaRPr lang="ko-KR" altLang="en-US" sz="135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888718" y="3739892"/>
            <a:ext cx="1037968" cy="1503913"/>
          </a:xfrm>
          <a:prstGeom prst="rect">
            <a:avLst/>
          </a:prstGeom>
          <a:noFill/>
          <a:scene3d>
            <a:camera prst="orthographicFront">
              <a:rot lat="20999999" lon="20099981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/>
          <p:cNvCxnSpPr/>
          <p:nvPr/>
        </p:nvCxnSpPr>
        <p:spPr>
          <a:xfrm flipH="1">
            <a:off x="3661514" y="5941521"/>
            <a:ext cx="506270" cy="293071"/>
          </a:xfrm>
          <a:prstGeom prst="straightConnector1">
            <a:avLst/>
          </a:prstGeom>
          <a:ln w="381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 flipV="1">
            <a:off x="4165240" y="5359247"/>
            <a:ext cx="2544" cy="582275"/>
          </a:xfrm>
          <a:prstGeom prst="straightConnector1">
            <a:avLst/>
          </a:prstGeom>
          <a:ln w="381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4167786" y="5941521"/>
            <a:ext cx="489744" cy="310146"/>
          </a:xfrm>
          <a:prstGeom prst="straightConnector1">
            <a:avLst/>
          </a:prstGeom>
          <a:ln w="381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/>
          <p:cNvSpPr/>
          <p:nvPr/>
        </p:nvSpPr>
        <p:spPr>
          <a:xfrm>
            <a:off x="4129939" y="5894076"/>
            <a:ext cx="82296" cy="8229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3763994" y="5710624"/>
                <a:ext cx="2173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ko-KR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ko-KR" alt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994" y="5710624"/>
                <a:ext cx="217325" cy="307777"/>
              </a:xfrm>
              <a:prstGeom prst="rect">
                <a:avLst/>
              </a:prstGeom>
              <a:blipFill>
                <a:blip r:embed="rId8"/>
                <a:stretch>
                  <a:fillRect r="-7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연결선 52"/>
          <p:cNvCxnSpPr>
            <a:stCxn id="48" idx="7"/>
            <a:endCxn id="39" idx="4"/>
          </p:cNvCxnSpPr>
          <p:nvPr/>
        </p:nvCxnSpPr>
        <p:spPr>
          <a:xfrm flipV="1">
            <a:off x="4200183" y="2260067"/>
            <a:ext cx="339369" cy="364606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/>
          <p:cNvGrpSpPr/>
          <p:nvPr/>
        </p:nvGrpSpPr>
        <p:grpSpPr>
          <a:xfrm>
            <a:off x="4031148" y="4210235"/>
            <a:ext cx="685634" cy="715536"/>
            <a:chOff x="3615108" y="2873058"/>
            <a:chExt cx="1534984" cy="1432560"/>
          </a:xfrm>
        </p:grpSpPr>
        <p:cxnSp>
          <p:nvCxnSpPr>
            <p:cNvPr id="55" name="직선 연결선 54"/>
            <p:cNvCxnSpPr/>
            <p:nvPr/>
          </p:nvCxnSpPr>
          <p:spPr>
            <a:xfrm flipH="1">
              <a:off x="3615108" y="2873058"/>
              <a:ext cx="579944" cy="97536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 flipH="1" flipV="1">
              <a:off x="3615520" y="3848418"/>
              <a:ext cx="1534572" cy="4572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 flipH="1" flipV="1">
              <a:off x="4195052" y="2873058"/>
              <a:ext cx="955040" cy="143256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타원 57"/>
          <p:cNvSpPr/>
          <p:nvPr/>
        </p:nvSpPr>
        <p:spPr>
          <a:xfrm>
            <a:off x="4249946" y="4192555"/>
            <a:ext cx="82296" cy="8229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4253211" y="3932874"/>
                <a:ext cx="21732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b="1" i="1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05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211" y="3932874"/>
                <a:ext cx="217325" cy="253916"/>
              </a:xfrm>
              <a:prstGeom prst="rect">
                <a:avLst/>
              </a:prstGeom>
              <a:blipFill>
                <a:blip r:embed="rId9"/>
                <a:stretch>
                  <a:fillRect r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직선 연결선 60"/>
          <p:cNvCxnSpPr>
            <a:stCxn id="58" idx="0"/>
          </p:cNvCxnSpPr>
          <p:nvPr/>
        </p:nvCxnSpPr>
        <p:spPr>
          <a:xfrm flipV="1">
            <a:off x="4291094" y="4059832"/>
            <a:ext cx="66257" cy="132723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5809762" y="2783027"/>
            <a:ext cx="1037968" cy="1503913"/>
          </a:xfrm>
          <a:prstGeom prst="rect">
            <a:avLst/>
          </a:prstGeom>
          <a:noFill/>
          <a:scene3d>
            <a:camera prst="orthographicFront">
              <a:rot lat="20399999" lon="13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화살표 연결선 62"/>
          <p:cNvCxnSpPr/>
          <p:nvPr/>
        </p:nvCxnSpPr>
        <p:spPr>
          <a:xfrm flipH="1">
            <a:off x="7512697" y="4817051"/>
            <a:ext cx="506270" cy="293071"/>
          </a:xfrm>
          <a:prstGeom prst="straightConnector1">
            <a:avLst/>
          </a:prstGeom>
          <a:ln w="381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 flipH="1" flipV="1">
            <a:off x="8016423" y="4234777"/>
            <a:ext cx="2544" cy="582275"/>
          </a:xfrm>
          <a:prstGeom prst="straightConnector1">
            <a:avLst/>
          </a:prstGeom>
          <a:ln w="381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>
            <a:off x="8018969" y="4817051"/>
            <a:ext cx="489744" cy="310146"/>
          </a:xfrm>
          <a:prstGeom prst="straightConnector1">
            <a:avLst/>
          </a:prstGeom>
          <a:ln w="381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/>
          <p:cNvSpPr/>
          <p:nvPr/>
        </p:nvSpPr>
        <p:spPr>
          <a:xfrm>
            <a:off x="7981122" y="4769606"/>
            <a:ext cx="82296" cy="8229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7554131" y="4635204"/>
                <a:ext cx="2173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ko-KR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ko-KR" alt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131" y="4635204"/>
                <a:ext cx="217325" cy="307777"/>
              </a:xfrm>
              <a:prstGeom prst="rect">
                <a:avLst/>
              </a:prstGeom>
              <a:blipFill>
                <a:blip r:embed="rId10"/>
                <a:stretch>
                  <a:fillRect r="-7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연결선 67"/>
          <p:cNvCxnSpPr>
            <a:stCxn id="66" idx="1"/>
            <a:endCxn id="39" idx="6"/>
          </p:cNvCxnSpPr>
          <p:nvPr/>
        </p:nvCxnSpPr>
        <p:spPr>
          <a:xfrm flipH="1" flipV="1">
            <a:off x="4580700" y="2218919"/>
            <a:ext cx="3412474" cy="256273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/>
          <p:cNvGrpSpPr/>
          <p:nvPr/>
        </p:nvGrpSpPr>
        <p:grpSpPr>
          <a:xfrm>
            <a:off x="6184923" y="3314125"/>
            <a:ext cx="444830" cy="431583"/>
            <a:chOff x="3615108" y="2873058"/>
            <a:chExt cx="1534984" cy="1432560"/>
          </a:xfrm>
        </p:grpSpPr>
        <p:cxnSp>
          <p:nvCxnSpPr>
            <p:cNvPr id="71" name="직선 연결선 70"/>
            <p:cNvCxnSpPr/>
            <p:nvPr/>
          </p:nvCxnSpPr>
          <p:spPr>
            <a:xfrm flipH="1">
              <a:off x="3615108" y="2873058"/>
              <a:ext cx="579944" cy="97536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/>
            <p:nvPr/>
          </p:nvCxnSpPr>
          <p:spPr>
            <a:xfrm flipH="1" flipV="1">
              <a:off x="3615520" y="3848418"/>
              <a:ext cx="1534572" cy="4572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/>
            <p:cNvCxnSpPr/>
            <p:nvPr/>
          </p:nvCxnSpPr>
          <p:spPr>
            <a:xfrm flipH="1" flipV="1">
              <a:off x="4195052" y="2873058"/>
              <a:ext cx="955040" cy="143256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타원 73"/>
          <p:cNvSpPr/>
          <p:nvPr/>
        </p:nvSpPr>
        <p:spPr>
          <a:xfrm>
            <a:off x="6316490" y="3268249"/>
            <a:ext cx="82296" cy="8229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6002100" y="3262090"/>
                <a:ext cx="21732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b="1" i="1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ko-KR" altLang="en-US" sz="105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100" y="3262090"/>
                <a:ext cx="217325" cy="253916"/>
              </a:xfrm>
              <a:prstGeom prst="rect">
                <a:avLst/>
              </a:prstGeom>
              <a:blipFill>
                <a:blip r:embed="rId11"/>
                <a:stretch>
                  <a:fillRect r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연결선 75"/>
          <p:cNvCxnSpPr>
            <a:endCxn id="74" idx="2"/>
          </p:cNvCxnSpPr>
          <p:nvPr/>
        </p:nvCxnSpPr>
        <p:spPr>
          <a:xfrm flipV="1">
            <a:off x="6174157" y="3309397"/>
            <a:ext cx="142333" cy="8706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H="1">
            <a:off x="4392355" y="3643688"/>
            <a:ext cx="406995" cy="5481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44" idx="3"/>
          </p:cNvCxnSpPr>
          <p:nvPr/>
        </p:nvCxnSpPr>
        <p:spPr>
          <a:xfrm flipV="1">
            <a:off x="5399789" y="3343329"/>
            <a:ext cx="819636" cy="1669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 rot="18983842">
            <a:off x="5334398" y="209445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5519351" y="1900772"/>
            <a:ext cx="34375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(all points, all camera poses)</a:t>
            </a:r>
            <a:endParaRPr lang="ko-KR" alt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54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평행 사변형 14"/>
          <p:cNvSpPr/>
          <p:nvPr/>
        </p:nvSpPr>
        <p:spPr>
          <a:xfrm rot="5400000">
            <a:off x="2782922" y="3744153"/>
            <a:ext cx="1049340" cy="853850"/>
          </a:xfrm>
          <a:prstGeom prst="parallelogram">
            <a:avLst>
              <a:gd name="adj" fmla="val 45501"/>
            </a:avLst>
          </a:prstGeom>
          <a:solidFill>
            <a:srgbClr val="92D050">
              <a:alpha val="27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9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Coordinate System</a:t>
            </a:r>
          </a:p>
        </p:txBody>
      </p:sp>
      <p:sp>
        <p:nvSpPr>
          <p:cNvPr id="20499" name="Freeform 19"/>
          <p:cNvSpPr>
            <a:spLocks/>
          </p:cNvSpPr>
          <p:nvPr/>
        </p:nvSpPr>
        <p:spPr bwMode="auto">
          <a:xfrm>
            <a:off x="8108950" y="946150"/>
            <a:ext cx="381000" cy="304800"/>
          </a:xfrm>
          <a:custGeom>
            <a:avLst/>
            <a:gdLst>
              <a:gd name="T0" fmla="*/ 2147483647 w 240"/>
              <a:gd name="T1" fmla="*/ 2147483647 h 192"/>
              <a:gd name="T2" fmla="*/ 2147483647 w 240"/>
              <a:gd name="T3" fmla="*/ 0 h 192"/>
              <a:gd name="T4" fmla="*/ 2147483647 w 240"/>
              <a:gd name="T5" fmla="*/ 2147483647 h 192"/>
              <a:gd name="T6" fmla="*/ 0 w 240"/>
              <a:gd name="T7" fmla="*/ 2147483647 h 192"/>
              <a:gd name="T8" fmla="*/ 2147483647 w 240"/>
              <a:gd name="T9" fmla="*/ 2147483647 h 192"/>
              <a:gd name="T10" fmla="*/ 2147483647 w 240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0"/>
              <a:gd name="T19" fmla="*/ 0 h 192"/>
              <a:gd name="T20" fmla="*/ 240 w 240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0" h="192">
                <a:moveTo>
                  <a:pt x="240" y="192"/>
                </a:moveTo>
                <a:lnTo>
                  <a:pt x="240" y="0"/>
                </a:lnTo>
                <a:lnTo>
                  <a:pt x="88" y="24"/>
                </a:lnTo>
                <a:lnTo>
                  <a:pt x="0" y="96"/>
                </a:lnTo>
                <a:lnTo>
                  <a:pt x="96" y="192"/>
                </a:lnTo>
                <a:lnTo>
                  <a:pt x="240" y="19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0" name="Freeform 20"/>
          <p:cNvSpPr>
            <a:spLocks/>
          </p:cNvSpPr>
          <p:nvPr/>
        </p:nvSpPr>
        <p:spPr bwMode="auto">
          <a:xfrm>
            <a:off x="1716618" y="958850"/>
            <a:ext cx="260350" cy="292100"/>
          </a:xfrm>
          <a:custGeom>
            <a:avLst/>
            <a:gdLst>
              <a:gd name="T0" fmla="*/ 2147483647 w 164"/>
              <a:gd name="T1" fmla="*/ 0 h 184"/>
              <a:gd name="T2" fmla="*/ 0 w 164"/>
              <a:gd name="T3" fmla="*/ 2147483647 h 184"/>
              <a:gd name="T4" fmla="*/ 2147483647 w 164"/>
              <a:gd name="T5" fmla="*/ 2147483647 h 184"/>
              <a:gd name="T6" fmla="*/ 2147483647 w 164"/>
              <a:gd name="T7" fmla="*/ 2147483647 h 184"/>
              <a:gd name="T8" fmla="*/ 2147483647 w 164"/>
              <a:gd name="T9" fmla="*/ 2147483647 h 184"/>
              <a:gd name="T10" fmla="*/ 2147483647 w 164"/>
              <a:gd name="T11" fmla="*/ 0 h 18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4"/>
              <a:gd name="T19" fmla="*/ 0 h 184"/>
              <a:gd name="T20" fmla="*/ 164 w 164"/>
              <a:gd name="T21" fmla="*/ 184 h 18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4" h="184">
                <a:moveTo>
                  <a:pt x="32" y="0"/>
                </a:moveTo>
                <a:lnTo>
                  <a:pt x="0" y="136"/>
                </a:lnTo>
                <a:lnTo>
                  <a:pt x="48" y="184"/>
                </a:lnTo>
                <a:lnTo>
                  <a:pt x="148" y="176"/>
                </a:lnTo>
                <a:lnTo>
                  <a:pt x="164" y="36"/>
                </a:lnTo>
                <a:lnTo>
                  <a:pt x="3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3" name="직선 화살표 연결선 2"/>
          <p:cNvCxnSpPr/>
          <p:nvPr/>
        </p:nvCxnSpPr>
        <p:spPr>
          <a:xfrm flipH="1">
            <a:off x="2170871" y="4707958"/>
            <a:ext cx="1" cy="589293"/>
          </a:xfrm>
          <a:prstGeom prst="straightConnector1">
            <a:avLst/>
          </a:prstGeom>
          <a:ln w="19050">
            <a:solidFill>
              <a:srgbClr val="FF560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>
            <a:off x="2170872" y="4707958"/>
            <a:ext cx="612140" cy="290843"/>
          </a:xfrm>
          <a:prstGeom prst="straightConnector1">
            <a:avLst/>
          </a:prstGeom>
          <a:ln w="19050">
            <a:solidFill>
              <a:srgbClr val="FF560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flipV="1">
            <a:off x="2170871" y="3458912"/>
            <a:ext cx="2657553" cy="1249047"/>
          </a:xfrm>
          <a:prstGeom prst="straightConnector1">
            <a:avLst/>
          </a:prstGeom>
          <a:ln w="19050">
            <a:solidFill>
              <a:srgbClr val="FF560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2367" y="4611667"/>
            <a:ext cx="2490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560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Camera </a:t>
            </a:r>
            <a:br>
              <a:rPr lang="en-US" altLang="ko-KR" sz="1400" dirty="0">
                <a:solidFill>
                  <a:srgbClr val="FF560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400" dirty="0">
                <a:solidFill>
                  <a:srgbClr val="FF560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Coordinate System</a:t>
            </a:r>
            <a:endParaRPr lang="ko-KR" altLang="en-US" sz="1400" dirty="0">
              <a:solidFill>
                <a:srgbClr val="FF560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067847" y="5308805"/>
                <a:ext cx="26032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rgbClr val="FF5601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rgbClr val="FF5601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rgbClr val="FF5601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rgbClr val="FF560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847" y="5308805"/>
                <a:ext cx="260328" cy="246221"/>
              </a:xfrm>
              <a:prstGeom prst="rect">
                <a:avLst/>
              </a:prstGeom>
              <a:blipFill>
                <a:blip r:embed="rId3"/>
                <a:stretch>
                  <a:fillRect l="-13953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2830637" y="4931323"/>
                <a:ext cx="29456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rgbClr val="FF5601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rgbClr val="FF5601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rgbClr val="FF5601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rgbClr val="FF560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637" y="4931323"/>
                <a:ext cx="294568" cy="246221"/>
              </a:xfrm>
              <a:prstGeom prst="rect">
                <a:avLst/>
              </a:prstGeom>
              <a:blipFill>
                <a:blip r:embed="rId4"/>
                <a:stretch>
                  <a:fillRect l="-12245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2688038" y="4461165"/>
                <a:ext cx="28636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rgbClr val="FF5601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rgbClr val="FF5601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rgbClr val="FF5601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rgbClr val="FF560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038" y="4461165"/>
                <a:ext cx="286360" cy="246221"/>
              </a:xfrm>
              <a:prstGeom prst="rect">
                <a:avLst/>
              </a:prstGeom>
              <a:blipFill>
                <a:blip r:embed="rId5"/>
                <a:stretch>
                  <a:fillRect l="-14894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직선 화살표 연결선 64"/>
          <p:cNvCxnSpPr>
            <a:endCxn id="15" idx="2"/>
          </p:cNvCxnSpPr>
          <p:nvPr/>
        </p:nvCxnSpPr>
        <p:spPr>
          <a:xfrm>
            <a:off x="3307592" y="4171078"/>
            <a:ext cx="0" cy="330415"/>
          </a:xfrm>
          <a:prstGeom prst="straightConnector1">
            <a:avLst/>
          </a:prstGeom>
          <a:ln w="19050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endCxn id="15" idx="1"/>
          </p:cNvCxnSpPr>
          <p:nvPr/>
        </p:nvCxnSpPr>
        <p:spPr>
          <a:xfrm>
            <a:off x="3307592" y="4171078"/>
            <a:ext cx="426925" cy="194255"/>
          </a:xfrm>
          <a:prstGeom prst="straightConnector1">
            <a:avLst/>
          </a:prstGeom>
          <a:ln w="19050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/>
          <p:cNvSpPr/>
          <p:nvPr/>
        </p:nvSpPr>
        <p:spPr>
          <a:xfrm>
            <a:off x="3278788" y="4149481"/>
            <a:ext cx="57605" cy="57605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3783966" y="4268205"/>
                <a:ext cx="18633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𝑢</m:t>
                      </m:r>
                    </m:oMath>
                  </m:oMathPara>
                </a14:m>
                <a:endParaRPr lang="ko-KR" altLang="en-US" sz="1600" dirty="0">
                  <a:solidFill>
                    <a:srgbClr val="00B05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966" y="4268205"/>
                <a:ext cx="186333" cy="246221"/>
              </a:xfrm>
              <a:prstGeom prst="rect">
                <a:avLst/>
              </a:prstGeom>
              <a:blipFill>
                <a:blip r:embed="rId6"/>
                <a:stretch>
                  <a:fillRect l="-13333" r="-6667" b="-2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3214176" y="4522676"/>
                <a:ext cx="16831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6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v</m:t>
                      </m:r>
                    </m:oMath>
                  </m:oMathPara>
                </a14:m>
                <a:endParaRPr lang="ko-KR" altLang="en-US" sz="1600" dirty="0">
                  <a:solidFill>
                    <a:srgbClr val="00B05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4176" y="4522676"/>
                <a:ext cx="168315" cy="246221"/>
              </a:xfrm>
              <a:prstGeom prst="rect">
                <a:avLst/>
              </a:prstGeom>
              <a:blipFill>
                <a:blip r:embed="rId7"/>
                <a:stretch>
                  <a:fillRect l="-10714" r="-10714" b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평행 사변형 76"/>
          <p:cNvSpPr/>
          <p:nvPr/>
        </p:nvSpPr>
        <p:spPr>
          <a:xfrm rot="5400000">
            <a:off x="3751829" y="2543829"/>
            <a:ext cx="2249185" cy="1830166"/>
          </a:xfrm>
          <a:prstGeom prst="parallelogram">
            <a:avLst>
              <a:gd name="adj" fmla="val 45501"/>
            </a:avLst>
          </a:prstGeom>
          <a:solidFill>
            <a:srgbClr val="00B0F0">
              <a:alpha val="17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/>
          <p:cNvCxnSpPr/>
          <p:nvPr/>
        </p:nvCxnSpPr>
        <p:spPr>
          <a:xfrm>
            <a:off x="4792333" y="3459817"/>
            <a:ext cx="0" cy="666495"/>
          </a:xfrm>
          <a:prstGeom prst="straightConnector1">
            <a:avLst/>
          </a:prstGeom>
          <a:ln w="19050">
            <a:solidFill>
              <a:srgbClr val="00B0F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/>
          <p:nvPr/>
        </p:nvCxnSpPr>
        <p:spPr>
          <a:xfrm>
            <a:off x="4792333" y="3459817"/>
            <a:ext cx="999172" cy="454633"/>
          </a:xfrm>
          <a:prstGeom prst="straightConnector1">
            <a:avLst/>
          </a:prstGeom>
          <a:ln w="19050">
            <a:solidFill>
              <a:srgbClr val="00B0F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타원 80"/>
          <p:cNvSpPr/>
          <p:nvPr/>
        </p:nvSpPr>
        <p:spPr>
          <a:xfrm>
            <a:off x="4767762" y="3442453"/>
            <a:ext cx="57605" cy="57605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5843960" y="3820447"/>
                <a:ext cx="1793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𝑥</m:t>
                      </m:r>
                    </m:oMath>
                  </m:oMathPara>
                </a14:m>
                <a:endParaRPr lang="ko-KR" altLang="en-US" sz="1600" dirty="0">
                  <a:solidFill>
                    <a:srgbClr val="00B0F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960" y="3820447"/>
                <a:ext cx="179344" cy="246221"/>
              </a:xfrm>
              <a:prstGeom prst="rect">
                <a:avLst/>
              </a:prstGeom>
              <a:blipFill>
                <a:blip r:embed="rId8"/>
                <a:stretch>
                  <a:fillRect l="-13793" r="-6897" b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4695735" y="4181162"/>
                <a:ext cx="18306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𝑦</m:t>
                      </m:r>
                    </m:oMath>
                  </m:oMathPara>
                </a14:m>
                <a:endParaRPr lang="ko-KR" altLang="en-US" sz="1600" dirty="0">
                  <a:solidFill>
                    <a:srgbClr val="00B0F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735" y="4181162"/>
                <a:ext cx="183063" cy="246221"/>
              </a:xfrm>
              <a:prstGeom prst="rect">
                <a:avLst/>
              </a:prstGeom>
              <a:blipFill>
                <a:blip r:embed="rId9"/>
                <a:stretch>
                  <a:fillRect l="-23333" r="-16667" b="-3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직선 화살표 연결선 88"/>
          <p:cNvCxnSpPr/>
          <p:nvPr/>
        </p:nvCxnSpPr>
        <p:spPr>
          <a:xfrm flipH="1">
            <a:off x="7356452" y="4818274"/>
            <a:ext cx="1" cy="492165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 flipV="1">
            <a:off x="7356452" y="4595668"/>
            <a:ext cx="423811" cy="22260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/>
          <p:nvPr/>
        </p:nvCxnSpPr>
        <p:spPr>
          <a:xfrm flipH="1" flipV="1">
            <a:off x="6906286" y="4572054"/>
            <a:ext cx="450166" cy="246224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/>
          <p:cNvSpPr/>
          <p:nvPr/>
        </p:nvSpPr>
        <p:spPr>
          <a:xfrm>
            <a:off x="7330097" y="4788900"/>
            <a:ext cx="57605" cy="57605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6606684" y="4377799"/>
                <a:ext cx="19095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𝑍</m:t>
                      </m:r>
                    </m:oMath>
                  </m:oMathPara>
                </a14:m>
                <a:endParaRPr lang="ko-KR" altLang="en-US" sz="1600" dirty="0">
                  <a:solidFill>
                    <a:srgbClr val="7030A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684" y="4377799"/>
                <a:ext cx="190950" cy="246221"/>
              </a:xfrm>
              <a:prstGeom prst="rect">
                <a:avLst/>
              </a:prstGeom>
              <a:blipFill>
                <a:blip r:embed="rId10"/>
                <a:stretch>
                  <a:fillRect l="-22581" r="-16129" b="-97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/>
              <p:cNvSpPr txBox="1"/>
              <p:nvPr/>
            </p:nvSpPr>
            <p:spPr>
              <a:xfrm>
                <a:off x="7904779" y="4384148"/>
                <a:ext cx="202171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𝑋</m:t>
                      </m:r>
                    </m:oMath>
                  </m:oMathPara>
                </a14:m>
                <a:endParaRPr lang="ko-KR" altLang="en-US" sz="1600" dirty="0">
                  <a:solidFill>
                    <a:srgbClr val="7030A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2" name="TextBox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4779" y="4384148"/>
                <a:ext cx="202171" cy="246221"/>
              </a:xfrm>
              <a:prstGeom prst="rect">
                <a:avLst/>
              </a:prstGeom>
              <a:blipFill>
                <a:blip r:embed="rId11"/>
                <a:stretch>
                  <a:fillRect l="-21212" r="-12121" b="-97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/>
              <p:cNvSpPr txBox="1"/>
              <p:nvPr/>
            </p:nvSpPr>
            <p:spPr>
              <a:xfrm>
                <a:off x="7260176" y="5384265"/>
                <a:ext cx="19255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𝑌</m:t>
                      </m:r>
                    </m:oMath>
                  </m:oMathPara>
                </a14:m>
                <a:endParaRPr lang="ko-KR" altLang="en-US" sz="1600" dirty="0">
                  <a:solidFill>
                    <a:srgbClr val="7030A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3" name="TextBox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176" y="5384265"/>
                <a:ext cx="192552" cy="246221"/>
              </a:xfrm>
              <a:prstGeom prst="rect">
                <a:avLst/>
              </a:prstGeom>
              <a:blipFill>
                <a:blip r:embed="rId12"/>
                <a:stretch>
                  <a:fillRect l="-21875" r="-12500" b="-97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TextBox 104"/>
          <p:cNvSpPr txBox="1"/>
          <p:nvPr/>
        </p:nvSpPr>
        <p:spPr>
          <a:xfrm>
            <a:off x="7226967" y="3813065"/>
            <a:ext cx="2490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World </a:t>
            </a:r>
            <a:br>
              <a:rPr lang="en-US" altLang="ko-KR" sz="1400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400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Coordinate System</a:t>
            </a:r>
            <a:endParaRPr lang="ko-KR" altLang="en-US" sz="1400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09" name="직선 화살표 연결선 108"/>
          <p:cNvCxnSpPr>
            <a:stCxn id="20" idx="3"/>
          </p:cNvCxnSpPr>
          <p:nvPr/>
        </p:nvCxnSpPr>
        <p:spPr>
          <a:xfrm flipV="1">
            <a:off x="2151365" y="2390831"/>
            <a:ext cx="2966417" cy="2336922"/>
          </a:xfrm>
          <a:prstGeom prst="straightConnector1">
            <a:avLst/>
          </a:prstGeom>
          <a:ln w="19050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/>
          <p:cNvSpPr/>
          <p:nvPr/>
        </p:nvSpPr>
        <p:spPr>
          <a:xfrm>
            <a:off x="5088979" y="2362028"/>
            <a:ext cx="57605" cy="57605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142929" y="4678584"/>
            <a:ext cx="57605" cy="57605"/>
          </a:xfrm>
          <a:prstGeom prst="ellipse">
            <a:avLst/>
          </a:prstGeom>
          <a:solidFill>
            <a:srgbClr val="FF5601"/>
          </a:solidFill>
          <a:ln>
            <a:solidFill>
              <a:srgbClr val="FF56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/>
          <p:cNvSpPr/>
          <p:nvPr/>
        </p:nvSpPr>
        <p:spPr>
          <a:xfrm>
            <a:off x="4296499" y="2981788"/>
            <a:ext cx="57605" cy="57605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/>
          <p:cNvSpPr/>
          <p:nvPr/>
        </p:nvSpPr>
        <p:spPr>
          <a:xfrm>
            <a:off x="3051899" y="3962228"/>
            <a:ext cx="57605" cy="57605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/>
              <p:cNvSpPr txBox="1"/>
              <p:nvPr/>
            </p:nvSpPr>
            <p:spPr>
              <a:xfrm>
                <a:off x="4377709" y="2979939"/>
                <a:ext cx="954172" cy="2662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𝑖𝑚𝑔</m:t>
                          </m:r>
                        </m:sub>
                      </m:sSub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(</m:t>
                      </m:r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𝑥</m:t>
                      </m:r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, </m:t>
                      </m:r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𝑦</m:t>
                      </m:r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00206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1" name="TextBox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709" y="2979939"/>
                <a:ext cx="954172" cy="266227"/>
              </a:xfrm>
              <a:prstGeom prst="rect">
                <a:avLst/>
              </a:prstGeom>
              <a:blipFill>
                <a:blip r:embed="rId13"/>
                <a:stretch>
                  <a:fillRect l="-3822" r="-6369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/>
              <p:cNvSpPr txBox="1"/>
              <p:nvPr/>
            </p:nvSpPr>
            <p:spPr>
              <a:xfrm>
                <a:off x="1697616" y="3894701"/>
                <a:ext cx="111607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𝑛𝑜𝑟𝑚</m:t>
                          </m:r>
                        </m:sub>
                      </m:sSub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 (</m:t>
                      </m:r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𝑢</m:t>
                      </m:r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, </m:t>
                      </m:r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𝑣</m:t>
                      </m:r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00206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2" name="TextBox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7616" y="3894701"/>
                <a:ext cx="1116075" cy="246221"/>
              </a:xfrm>
              <a:prstGeom prst="rect">
                <a:avLst/>
              </a:prstGeom>
              <a:blipFill>
                <a:blip r:embed="rId14"/>
                <a:stretch>
                  <a:fillRect l="-3261" r="-4891" b="-37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왼쪽으로 구부러진 화살표 1"/>
          <p:cNvSpPr/>
          <p:nvPr/>
        </p:nvSpPr>
        <p:spPr>
          <a:xfrm rot="5400000">
            <a:off x="4491973" y="3560826"/>
            <a:ext cx="585339" cy="4862135"/>
          </a:xfrm>
          <a:prstGeom prst="curvedLeftArrow">
            <a:avLst>
              <a:gd name="adj1" fmla="val 16181"/>
              <a:gd name="adj2" fmla="val 50000"/>
              <a:gd name="adj3" fmla="val 25000"/>
            </a:avLst>
          </a:prstGeom>
          <a:solidFill>
            <a:schemeClr val="bg2">
              <a:lumMod val="25000"/>
              <a:alpha val="22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왼쪽으로 구부러진 화살표 44"/>
          <p:cNvSpPr/>
          <p:nvPr/>
        </p:nvSpPr>
        <p:spPr>
          <a:xfrm rot="3024834" flipH="1">
            <a:off x="3250182" y="2513759"/>
            <a:ext cx="402440" cy="1453844"/>
          </a:xfrm>
          <a:prstGeom prst="curvedLeftArrow">
            <a:avLst>
              <a:gd name="adj1" fmla="val 16181"/>
              <a:gd name="adj2" fmla="val 50000"/>
              <a:gd name="adj3" fmla="val 25000"/>
            </a:avLst>
          </a:prstGeom>
          <a:solidFill>
            <a:srgbClr val="92D050">
              <a:alpha val="22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0" name="왼쪽으로 구부러진 화살표 49"/>
          <p:cNvSpPr/>
          <p:nvPr/>
        </p:nvSpPr>
        <p:spPr>
          <a:xfrm rot="3024834" flipH="1">
            <a:off x="4272750" y="1956418"/>
            <a:ext cx="402440" cy="995642"/>
          </a:xfrm>
          <a:prstGeom prst="curvedLeftArrow">
            <a:avLst>
              <a:gd name="adj1" fmla="val 16181"/>
              <a:gd name="adj2" fmla="val 50000"/>
              <a:gd name="adj3" fmla="val 25000"/>
            </a:avLst>
          </a:prstGeom>
          <a:solidFill>
            <a:srgbClr val="00B0F0">
              <a:alpha val="22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1440134" y="966713"/>
                <a:ext cx="7554893" cy="3327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𝑛𝑜𝑟𝑚</m:t>
                        </m:r>
                      </m:sub>
                    </m:sSub>
                    <m:d>
                      <m:dPr>
                        <m:ctrlPr>
                          <a:rPr lang="en-US" altLang="ko-KR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𝑢</m:t>
                        </m:r>
                        <m:r>
                          <a:rPr lang="en-US" altLang="ko-KR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, </m:t>
                        </m:r>
                        <m:r>
                          <a:rPr lang="en-US" altLang="ko-KR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ko-KR" altLang="en-US" sz="2000" dirty="0">
                    <a:solidFill>
                      <a:srgbClr val="00206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𝑖𝑚𝑔</m:t>
                        </m:r>
                      </m:sub>
                    </m:sSub>
                    <m:r>
                      <a:rPr lang="en-US" altLang="ko-KR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(</m:t>
                    </m:r>
                    <m:r>
                      <a:rPr lang="en-US" altLang="ko-KR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𝑥</m:t>
                    </m:r>
                    <m:r>
                      <a:rPr lang="en-US" altLang="ko-KR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, </m:t>
                    </m:r>
                    <m:r>
                      <a:rPr lang="en-US" altLang="ko-KR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𝑦</m:t>
                    </m:r>
                    <m:r>
                      <a:rPr lang="en-US" altLang="ko-KR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)</m:t>
                    </m:r>
                  </m:oMath>
                </a14:m>
                <a:r>
                  <a:rPr lang="ko-KR" altLang="en-US" sz="2000" dirty="0">
                    <a:solidFill>
                      <a:srgbClr val="00206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sz="2000" dirty="0">
                    <a:solidFill>
                      <a:srgbClr val="00206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←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𝑃</m:t>
                    </m:r>
                    <m:r>
                      <a:rPr lang="en-US" altLang="ko-KR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(</m:t>
                    </m:r>
                    <m:r>
                      <a:rPr lang="en-US" altLang="ko-KR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𝑋</m:t>
                    </m:r>
                    <m:r>
                      <a:rPr lang="en-US" altLang="ko-KR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, </m:t>
                    </m:r>
                    <m:r>
                      <a:rPr lang="en-US" altLang="ko-KR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𝑌</m:t>
                    </m:r>
                    <m:r>
                      <a:rPr lang="en-US" altLang="ko-KR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, </m:t>
                    </m:r>
                    <m:r>
                      <a:rPr lang="en-US" altLang="ko-KR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𝑍</m:t>
                    </m:r>
                    <m:r>
                      <a:rPr lang="en-US" altLang="ko-KR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)</m:t>
                    </m:r>
                  </m:oMath>
                </a14:m>
                <a:endParaRPr lang="ko-KR" altLang="en-US" sz="2000" dirty="0">
                  <a:solidFill>
                    <a:srgbClr val="00206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134" y="966713"/>
                <a:ext cx="7554893" cy="332720"/>
              </a:xfrm>
              <a:prstGeom prst="rect">
                <a:avLst/>
              </a:prstGeom>
              <a:blipFill>
                <a:blip r:embed="rId15"/>
                <a:stretch>
                  <a:fillRect l="-1210" t="-25926" b="-370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/>
          <p:cNvSpPr txBox="1"/>
          <p:nvPr/>
        </p:nvSpPr>
        <p:spPr>
          <a:xfrm>
            <a:off x="2294523" y="2168411"/>
            <a:ext cx="1893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Pixel Image </a:t>
            </a:r>
            <a:br>
              <a:rPr lang="en-US" altLang="ko-KR" sz="14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400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Coordinate System</a:t>
            </a:r>
            <a:endParaRPr lang="ko-KR" altLang="en-US" sz="140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184719" y="3297838"/>
            <a:ext cx="1893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Normalized Image Coordinate System</a:t>
            </a:r>
            <a:endParaRPr lang="ko-KR" altLang="en-US" sz="1400" dirty="0">
              <a:solidFill>
                <a:srgbClr val="92D05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5230396" y="2221770"/>
                <a:ext cx="29248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𝑐</m:t>
                          </m:r>
                        </m:sub>
                      </m:sSub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 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ko-KR" sz="1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1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 </m:t>
                      </m:r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𝑎𝑛𝑑</m:t>
                      </m:r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 </m:t>
                      </m:r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𝑎𝑙𝑠𝑜</m:t>
                      </m:r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 </m:t>
                      </m:r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𝑃</m:t>
                      </m:r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(</m:t>
                      </m:r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𝑋</m:t>
                      </m:r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, </m:t>
                      </m:r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𝑌</m:t>
                      </m:r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, </m:t>
                      </m:r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𝑍</m:t>
                      </m:r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00206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396" y="2221770"/>
                <a:ext cx="2924840" cy="246221"/>
              </a:xfrm>
              <a:prstGeom prst="rect">
                <a:avLst/>
              </a:prstGeom>
              <a:blipFill>
                <a:blip r:embed="rId16"/>
                <a:stretch>
                  <a:fillRect l="-833" r="-1667" b="-365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직사각형 67"/>
              <p:cNvSpPr/>
              <p:nvPr/>
            </p:nvSpPr>
            <p:spPr>
              <a:xfrm>
                <a:off x="3382491" y="5580634"/>
                <a:ext cx="280160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400" b="0" dirty="0">
                    <a:solidFill>
                      <a:schemeClr val="bg2">
                        <a:lumMod val="25000"/>
                      </a:schemeClr>
                    </a:solidFill>
                  </a:rPr>
                  <a:t>Camera Pose 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|"/>
                        <m:ctrlPr>
                          <a:rPr lang="en-US" altLang="ko-KR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ko-KR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4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ko-KR" altLang="en-US" sz="24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8" name="직사각형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491" y="5580634"/>
                <a:ext cx="2801601" cy="461665"/>
              </a:xfrm>
              <a:prstGeom prst="rect">
                <a:avLst/>
              </a:prstGeom>
              <a:blipFill>
                <a:blip r:embed="rId17"/>
                <a:stretch>
                  <a:fillRect l="-3486" t="-10526" r="-1089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사각형 설명선 68"/>
          <p:cNvSpPr/>
          <p:nvPr/>
        </p:nvSpPr>
        <p:spPr>
          <a:xfrm rot="10800000" flipV="1">
            <a:off x="5569747" y="2604563"/>
            <a:ext cx="1360806" cy="411829"/>
          </a:xfrm>
          <a:prstGeom prst="wedgeRectCallout">
            <a:avLst>
              <a:gd name="adj1" fmla="val 29039"/>
              <a:gd name="adj2" fmla="val -70103"/>
            </a:avLst>
          </a:prstGeom>
          <a:solidFill>
            <a:schemeClr val="bg2">
              <a:lumMod val="25000"/>
              <a:alpha val="11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Point of </a:t>
            </a:r>
            <a:r>
              <a:rPr lang="en-US" altLang="ko-KR" sz="1200" dirty="0">
                <a:solidFill>
                  <a:srgbClr val="FF5601"/>
                </a:solidFill>
              </a:rPr>
              <a:t>Camera Coordinate System</a:t>
            </a:r>
            <a:endParaRPr lang="ko-KR" altLang="en-US" sz="1200" dirty="0">
              <a:solidFill>
                <a:srgbClr val="FF5601"/>
              </a:solidFill>
            </a:endParaRPr>
          </a:p>
        </p:txBody>
      </p:sp>
      <p:sp>
        <p:nvSpPr>
          <p:cNvPr id="70" name="사각형 설명선 69"/>
          <p:cNvSpPr/>
          <p:nvPr/>
        </p:nvSpPr>
        <p:spPr>
          <a:xfrm rot="10800000" flipV="1">
            <a:off x="7032583" y="2604563"/>
            <a:ext cx="1380598" cy="411829"/>
          </a:xfrm>
          <a:prstGeom prst="wedgeRectCallout">
            <a:avLst>
              <a:gd name="adj1" fmla="val 30500"/>
              <a:gd name="adj2" fmla="val -71645"/>
            </a:avLst>
          </a:prstGeom>
          <a:solidFill>
            <a:srgbClr val="002060">
              <a:alpha val="11000"/>
            </a:srgb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Point of </a:t>
            </a:r>
            <a:r>
              <a:rPr lang="en-US" altLang="ko-KR" sz="1200" dirty="0">
                <a:solidFill>
                  <a:srgbClr val="7030A0"/>
                </a:solidFill>
              </a:rPr>
              <a:t>World Coordinate System</a:t>
            </a:r>
            <a:endParaRPr lang="ko-KR" altLang="en-US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19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Step VI. Optimization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0345E67-1036-4F83-A6A9-3C389D57C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b="1" dirty="0"/>
              <a:t>2. Do Bundle Adjustment to refine 3D reconstruction</a:t>
            </a:r>
          </a:p>
          <a:p>
            <a:pPr lvl="1"/>
            <a:r>
              <a:rPr lang="en-US" altLang="ko-KR" dirty="0" err="1" smtClean="0"/>
              <a:t>JacobiancostE</a:t>
            </a:r>
            <a:r>
              <a:rPr lang="en-US" altLang="ko-KR" dirty="0" smtClean="0"/>
              <a:t> (Partially Provided, </a:t>
            </a:r>
            <a:r>
              <a:rPr lang="en-US" altLang="ko-KR" dirty="0" err="1" smtClean="0"/>
              <a:t>Matlab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Calculates reprojection error and jacobian matrix</a:t>
            </a:r>
          </a:p>
          <a:p>
            <a:pPr lvl="1"/>
            <a:r>
              <a:rPr lang="en-US" altLang="ko-KR" dirty="0" smtClean="0"/>
              <a:t>Jacobian Matrix</a:t>
            </a:r>
          </a:p>
          <a:p>
            <a:pPr lvl="2"/>
            <a:r>
              <a:rPr lang="en-US" altLang="ko-KR" dirty="0" smtClean="0"/>
              <a:t>2 X 6 matrix whose (</a:t>
            </a:r>
            <a:r>
              <a:rPr lang="en-US" altLang="ko-KR" dirty="0" err="1" smtClean="0"/>
              <a:t>i,j</a:t>
            </a:r>
            <a:r>
              <a:rPr lang="en-US" altLang="ko-KR" dirty="0" smtClean="0"/>
              <a:t>) element is partial differentiation between 2d point and certain variable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en-US" altLang="ko-KR" dirty="0" smtClean="0"/>
              <a:t>f is a function to project X using camera pose(R and C) to a image plane</a:t>
            </a:r>
          </a:p>
        </p:txBody>
      </p:sp>
      <p:pic>
        <p:nvPicPr>
          <p:cNvPr id="3073" name="_x477553144" descr="EMB000051b8679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9" t="58520" r="27125" b="24044"/>
          <a:stretch/>
        </p:blipFill>
        <p:spPr bwMode="auto">
          <a:xfrm>
            <a:off x="1298180" y="3721213"/>
            <a:ext cx="6547641" cy="105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Step VI. Optimization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0345E67-1036-4F83-A6A9-3C389D57C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b="1" dirty="0"/>
              <a:t>2. Do Bundle Adjustment to refine 3D reconstruction</a:t>
            </a:r>
          </a:p>
          <a:p>
            <a:pPr lvl="1"/>
            <a:r>
              <a:rPr lang="en-US" altLang="ko-KR" dirty="0" err="1" smtClean="0"/>
              <a:t>JacobiancostE</a:t>
            </a:r>
            <a:r>
              <a:rPr lang="en-US" altLang="ko-KR" dirty="0" smtClean="0"/>
              <a:t> (Partially Provided, </a:t>
            </a:r>
            <a:r>
              <a:rPr lang="en-US" altLang="ko-KR" dirty="0" err="1" smtClean="0"/>
              <a:t>Matlab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A section that calculate reprojection error will be blank</a:t>
            </a:r>
          </a:p>
          <a:p>
            <a:pPr lvl="2"/>
            <a:r>
              <a:rPr lang="en-US" altLang="ko-KR" b="1" dirty="0" smtClean="0"/>
              <a:t>fill the blank area </a:t>
            </a:r>
            <a:r>
              <a:rPr lang="en-US" altLang="ko-KR" dirty="0" smtClean="0"/>
              <a:t>to calculate reprojection error</a:t>
            </a:r>
          </a:p>
          <a:p>
            <a:pPr lvl="2"/>
            <a:r>
              <a:rPr lang="en-US" altLang="ko-KR" dirty="0" smtClean="0"/>
              <a:t>A section that calculate jacobian matrix and optimization(LM2_iter_dof) </a:t>
            </a:r>
            <a:r>
              <a:rPr lang="en-US" altLang="ko-KR" b="1" dirty="0" smtClean="0"/>
              <a:t>will be fully provided</a:t>
            </a:r>
          </a:p>
          <a:p>
            <a:pPr lvl="2"/>
            <a:r>
              <a:rPr lang="en-US" altLang="ko-KR" dirty="0" smtClean="0"/>
              <a:t>You have to include </a:t>
            </a:r>
            <a:r>
              <a:rPr lang="en-US" altLang="ko-KR" b="1" dirty="0" smtClean="0"/>
              <a:t>understanding about jacobian matrix and optimization </a:t>
            </a:r>
            <a:r>
              <a:rPr lang="en-US" altLang="ko-KR" dirty="0" smtClean="0"/>
              <a:t>in the report.</a:t>
            </a:r>
          </a:p>
        </p:txBody>
      </p:sp>
    </p:spTree>
    <p:extLst>
      <p:ext uri="{BB962C8B-B14F-4D97-AF65-F5344CB8AC3E}">
        <p14:creationId xmlns:p14="http://schemas.microsoft.com/office/powerpoint/2010/main" val="24932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Step VI. Optimization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0345E67-1036-4F83-A6A9-3C389D57C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 smtClean="0">
                <a:cs typeface="Arial" charset="0"/>
              </a:rPr>
              <a:t>Tips for Bundle Adjustment</a:t>
            </a:r>
            <a:endParaRPr lang="en-US" altLang="ko-KR" sz="3600" dirty="0"/>
          </a:p>
          <a:p>
            <a:pPr lvl="1"/>
            <a:r>
              <a:rPr lang="en-US" altLang="ko-KR" sz="2000" dirty="0" smtClean="0"/>
              <a:t>How to check your BA module is working or not</a:t>
            </a:r>
          </a:p>
          <a:p>
            <a:pPr lvl="2"/>
            <a:r>
              <a:rPr lang="en-US" altLang="ko-KR" sz="1600" dirty="0" smtClean="0"/>
              <a:t>Add some noise to 3D points and camera poses and do BA</a:t>
            </a:r>
          </a:p>
          <a:p>
            <a:pPr lvl="1"/>
            <a:endParaRPr lang="en-US" altLang="ko-KR" sz="2800" dirty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23" y="3029255"/>
            <a:ext cx="3892898" cy="233443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923" y="3029255"/>
            <a:ext cx="3901677" cy="2339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09753" y="5394825"/>
            <a:ext cx="2942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Before Bundle adjustment </a:t>
            </a:r>
            <a:endParaRPr lang="ko-KR" altLang="en-US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188742" y="5394825"/>
            <a:ext cx="2942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After Bundle adjustment </a:t>
            </a:r>
            <a:endParaRPr lang="ko-KR" altLang="en-US" sz="1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434517" y="5867400"/>
            <a:ext cx="7709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[6] </a:t>
            </a:r>
            <a:r>
              <a:rPr lang="en-US" altLang="ko-KR" sz="1000" dirty="0" err="1"/>
              <a:t>Triggs</a:t>
            </a:r>
            <a:r>
              <a:rPr lang="en-US" altLang="ko-KR" sz="1000" dirty="0"/>
              <a:t>, Bill, et al. "Bundle adjustment—a modern synthesis." </a:t>
            </a:r>
            <a:r>
              <a:rPr lang="ko-KR" altLang="ko-KR" sz="1000" i="1" dirty="0"/>
              <a:t>International workshop on vision algorithms</a:t>
            </a:r>
            <a:r>
              <a:rPr lang="ko-KR" altLang="ko-KR" sz="1000" dirty="0"/>
              <a:t>. Springer Berlin Heidelberg, 1999.</a:t>
            </a:r>
            <a:endParaRPr lang="en-US" altLang="ko-KR" sz="1000" dirty="0"/>
          </a:p>
          <a:p>
            <a:r>
              <a:rPr lang="en-US" altLang="ko-KR" sz="1000" dirty="0"/>
              <a:t>[7] </a:t>
            </a:r>
            <a:r>
              <a:rPr lang="en-US" altLang="ko-KR" sz="1000" dirty="0" err="1"/>
              <a:t>Jeong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Yekeun</a:t>
            </a:r>
            <a:r>
              <a:rPr lang="en-US" altLang="ko-KR" sz="1000" dirty="0"/>
              <a:t>, et al. "Pushing the envelope of modern methods for bundle adjustment." </a:t>
            </a:r>
          </a:p>
          <a:p>
            <a:r>
              <a:rPr lang="en-US" altLang="ko-KR" sz="1000" i="1" dirty="0"/>
              <a:t>IEEE transactions on pattern analysis and machine intelligence</a:t>
            </a:r>
            <a:r>
              <a:rPr lang="en-US" altLang="ko-KR" sz="1000" dirty="0"/>
              <a:t> (2012): 1605-1617.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2583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Step VII. Camera </a:t>
            </a:r>
            <a:r>
              <a:rPr lang="en-US" altLang="ko-KR" dirty="0" smtClean="0"/>
              <a:t>calibration (Optional, no points)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03E955-8E9F-4ABA-BDC9-725E19F8D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Procedure</a:t>
            </a:r>
          </a:p>
          <a:p>
            <a:pPr lvl="1"/>
            <a:r>
              <a:rPr lang="en-US" altLang="ko-KR" dirty="0"/>
              <a:t>Download camera calibration toolbox</a:t>
            </a:r>
          </a:p>
          <a:p>
            <a:pPr lvl="1"/>
            <a:r>
              <a:rPr lang="en-US" altLang="ko-KR" dirty="0"/>
              <a:t>Print checkerboard</a:t>
            </a:r>
          </a:p>
          <a:p>
            <a:pPr lvl="1"/>
            <a:r>
              <a:rPr lang="en-US" altLang="ko-KR" dirty="0"/>
              <a:t>Capture multiple images of checkerboard</a:t>
            </a:r>
          </a:p>
          <a:p>
            <a:pPr lvl="1"/>
            <a:r>
              <a:rPr lang="en-US" altLang="ko-KR" dirty="0"/>
              <a:t>Run the camera calibration toolbox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Camera Calibration using Toolbox</a:t>
            </a:r>
          </a:p>
          <a:p>
            <a:pPr lvl="1"/>
            <a:r>
              <a:rPr lang="en-US" altLang="ko-KR" dirty="0" err="1"/>
              <a:t>Matlab</a:t>
            </a:r>
            <a:r>
              <a:rPr lang="en-US" altLang="ko-KR" dirty="0"/>
              <a:t> instruction</a:t>
            </a:r>
          </a:p>
          <a:p>
            <a:pPr lvl="2"/>
            <a:r>
              <a:rPr lang="en-US" altLang="ko-KR" sz="2100" dirty="0">
                <a:hlinkClick r:id="rId3"/>
              </a:rPr>
              <a:t>http://www.vision.caltech.edu/bouguetj/calib_doc/index.html</a:t>
            </a:r>
            <a:endParaRPr lang="en-US" altLang="ko-KR" sz="2100" dirty="0"/>
          </a:p>
          <a:p>
            <a:pPr lvl="1"/>
            <a:r>
              <a:rPr lang="en-US" altLang="ko-KR" dirty="0"/>
              <a:t>C Library</a:t>
            </a:r>
          </a:p>
          <a:p>
            <a:pPr lvl="2"/>
            <a:r>
              <a:rPr lang="en-US" altLang="ko-KR" sz="2100" dirty="0">
                <a:hlinkClick r:id="rId4"/>
              </a:rPr>
              <a:t>http://docs.opencv.org/doc/tutorials/calib3d/camera_calibration/camera_calibration.html</a:t>
            </a:r>
            <a:r>
              <a:rPr lang="en-US" altLang="ko-KR" sz="2200" dirty="0"/>
              <a:t> </a:t>
            </a:r>
          </a:p>
          <a:p>
            <a:pPr lvl="1"/>
            <a:r>
              <a:rPr lang="en-US" altLang="ko-KR" dirty="0"/>
              <a:t>Python</a:t>
            </a:r>
          </a:p>
          <a:p>
            <a:pPr lvl="2"/>
            <a:r>
              <a:rPr lang="en-US" altLang="ko-KR" sz="2100" dirty="0">
                <a:hlinkClick r:id="rId5"/>
              </a:rPr>
              <a:t>https://learnopencv.com/camera-calibration-using-opencv/</a:t>
            </a:r>
            <a:endParaRPr lang="en-US" altLang="ko-KR" sz="2100" dirty="0"/>
          </a:p>
          <a:p>
            <a:pPr lvl="2"/>
            <a:endParaRPr lang="en-US" altLang="ko-KR" sz="1700" dirty="0"/>
          </a:p>
        </p:txBody>
      </p:sp>
      <p:sp>
        <p:nvSpPr>
          <p:cNvPr id="149" name="Rectangle 3"/>
          <p:cNvSpPr txBox="1">
            <a:spLocks noChangeArrowheads="1"/>
          </p:cNvSpPr>
          <p:nvPr/>
        </p:nvSpPr>
        <p:spPr>
          <a:xfrm>
            <a:off x="1485900" y="1671399"/>
            <a:ext cx="6515100" cy="351664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ko-KR" sz="105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A1FC1E0-EBBF-4150-94FB-AA6EAFFC732C}"/>
              </a:ext>
            </a:extLst>
          </p:cNvPr>
          <p:cNvGrpSpPr/>
          <p:nvPr/>
        </p:nvGrpSpPr>
        <p:grpSpPr>
          <a:xfrm>
            <a:off x="5350747" y="1771650"/>
            <a:ext cx="3692639" cy="2050944"/>
            <a:chOff x="6457148" y="1219200"/>
            <a:chExt cx="5600700" cy="311070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A56D5D6-E64C-4D32-BE69-7BF31AE15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57148" y="1219200"/>
              <a:ext cx="5551892" cy="184554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6D10CCA-F807-41E6-A27C-5BAB00FC4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57148" y="3015458"/>
              <a:ext cx="5600700" cy="1314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759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To Do List</a:t>
            </a:r>
            <a:endParaRPr lang="ko-KR" altLang="en-US" dirty="0"/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041" y="3651629"/>
            <a:ext cx="2232248" cy="2232248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5317165" y="1580676"/>
            <a:ext cx="1728000" cy="108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( &gt; Three-view)</a:t>
            </a: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Growing Step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cxnSp>
        <p:nvCxnSpPr>
          <p:cNvPr id="111" name="직선 화살표 연결선 110"/>
          <p:cNvCxnSpPr>
            <a:stCxn id="107" idx="3"/>
            <a:endCxn id="108" idx="1"/>
          </p:cNvCxnSpPr>
          <p:nvPr/>
        </p:nvCxnSpPr>
        <p:spPr>
          <a:xfrm>
            <a:off x="4581615" y="2120676"/>
            <a:ext cx="735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꺾인 연결선 111"/>
          <p:cNvCxnSpPr>
            <a:stCxn id="108" idx="3"/>
            <a:endCxn id="212" idx="0"/>
          </p:cNvCxnSpPr>
          <p:nvPr/>
        </p:nvCxnSpPr>
        <p:spPr>
          <a:xfrm>
            <a:off x="7045165" y="2120676"/>
            <a:ext cx="1150475" cy="89838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>
            <a:cxnSpLocks/>
          </p:cNvCxnSpPr>
          <p:nvPr/>
        </p:nvCxnSpPr>
        <p:spPr>
          <a:xfrm>
            <a:off x="2432294" y="1381841"/>
            <a:ext cx="0" cy="4809981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168978" y="1580676"/>
            <a:ext cx="2172012" cy="3888312"/>
            <a:chOff x="168978" y="1580676"/>
            <a:chExt cx="2172012" cy="3888312"/>
          </a:xfrm>
        </p:grpSpPr>
        <p:sp>
          <p:nvSpPr>
            <p:cNvPr id="106" name="모서리가 둥근 직사각형 105"/>
            <p:cNvSpPr/>
            <p:nvPr/>
          </p:nvSpPr>
          <p:spPr>
            <a:xfrm>
              <a:off x="398299" y="1580676"/>
              <a:ext cx="1728000" cy="108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Two images from dataset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20" name="그룹 119"/>
            <p:cNvGrpSpPr/>
            <p:nvPr/>
          </p:nvGrpSpPr>
          <p:grpSpPr>
            <a:xfrm>
              <a:off x="168978" y="3452764"/>
              <a:ext cx="2170379" cy="720000"/>
              <a:chOff x="2302580" y="3356992"/>
              <a:chExt cx="2170379" cy="720000"/>
            </a:xfrm>
          </p:grpSpPr>
          <p:pic>
            <p:nvPicPr>
              <p:cNvPr id="121" name="그림 12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2959" y="3356992"/>
                <a:ext cx="1080000" cy="720000"/>
              </a:xfrm>
              <a:prstGeom prst="rect">
                <a:avLst/>
              </a:prstGeom>
            </p:spPr>
          </p:pic>
          <p:pic>
            <p:nvPicPr>
              <p:cNvPr id="122" name="그림 12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02580" y="3356992"/>
                <a:ext cx="1080000" cy="720000"/>
              </a:xfrm>
              <a:prstGeom prst="rect">
                <a:avLst/>
              </a:prstGeom>
            </p:spPr>
          </p:pic>
          <p:sp>
            <p:nvSpPr>
              <p:cNvPr id="123" name="타원 122"/>
              <p:cNvSpPr/>
              <p:nvPr/>
            </p:nvSpPr>
            <p:spPr>
              <a:xfrm>
                <a:off x="2726081" y="3671313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24" name="타원 123"/>
              <p:cNvSpPr/>
              <p:nvPr/>
            </p:nvSpPr>
            <p:spPr>
              <a:xfrm>
                <a:off x="2911053" y="3887337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25" name="타원 124"/>
              <p:cNvSpPr/>
              <p:nvPr/>
            </p:nvSpPr>
            <p:spPr>
              <a:xfrm>
                <a:off x="2699792" y="3823713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26" name="타원 125"/>
              <p:cNvSpPr/>
              <p:nvPr/>
            </p:nvSpPr>
            <p:spPr>
              <a:xfrm>
                <a:off x="3823344" y="3673601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27" name="타원 126"/>
              <p:cNvSpPr/>
              <p:nvPr/>
            </p:nvSpPr>
            <p:spPr>
              <a:xfrm>
                <a:off x="3875735" y="3817618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28" name="타원 127"/>
              <p:cNvSpPr/>
              <p:nvPr/>
            </p:nvSpPr>
            <p:spPr>
              <a:xfrm>
                <a:off x="4069854" y="3863523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29" name="타원 128"/>
              <p:cNvSpPr/>
              <p:nvPr/>
            </p:nvSpPr>
            <p:spPr>
              <a:xfrm>
                <a:off x="2843808" y="3683691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30" name="타원 129"/>
              <p:cNvSpPr/>
              <p:nvPr/>
            </p:nvSpPr>
            <p:spPr>
              <a:xfrm>
                <a:off x="3979174" y="3676454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31" name="타원 130"/>
              <p:cNvSpPr/>
              <p:nvPr/>
            </p:nvSpPr>
            <p:spPr>
              <a:xfrm>
                <a:off x="2685503" y="3896863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32" name="타원 131"/>
              <p:cNvSpPr/>
              <p:nvPr/>
            </p:nvSpPr>
            <p:spPr>
              <a:xfrm>
                <a:off x="3899543" y="3902204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33" name="타원 132"/>
              <p:cNvSpPr/>
              <p:nvPr/>
            </p:nvSpPr>
            <p:spPr>
              <a:xfrm>
                <a:off x="2915816" y="3933056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34" name="타원 133"/>
              <p:cNvSpPr/>
              <p:nvPr/>
            </p:nvSpPr>
            <p:spPr>
              <a:xfrm>
                <a:off x="3779912" y="3789040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35" name="타원 134"/>
              <p:cNvSpPr/>
              <p:nvPr/>
            </p:nvSpPr>
            <p:spPr>
              <a:xfrm>
                <a:off x="2483768" y="3789040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36" name="타원 135"/>
              <p:cNvSpPr/>
              <p:nvPr/>
            </p:nvSpPr>
            <p:spPr>
              <a:xfrm>
                <a:off x="3779912" y="3573016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37" name="타원 136"/>
              <p:cNvSpPr/>
              <p:nvPr/>
            </p:nvSpPr>
            <p:spPr>
              <a:xfrm>
                <a:off x="4067944" y="3933056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38" name="타원 137"/>
              <p:cNvSpPr/>
              <p:nvPr/>
            </p:nvSpPr>
            <p:spPr>
              <a:xfrm>
                <a:off x="3995936" y="3933056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39" name="타원 138"/>
              <p:cNvSpPr/>
              <p:nvPr/>
            </p:nvSpPr>
            <p:spPr>
              <a:xfrm>
                <a:off x="3995936" y="3573016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40" name="타원 139"/>
              <p:cNvSpPr/>
              <p:nvPr/>
            </p:nvSpPr>
            <p:spPr>
              <a:xfrm>
                <a:off x="3779912" y="3861048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41" name="타원 140"/>
              <p:cNvSpPr/>
              <p:nvPr/>
            </p:nvSpPr>
            <p:spPr>
              <a:xfrm>
                <a:off x="4211960" y="3861048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42" name="타원 141"/>
              <p:cNvSpPr/>
              <p:nvPr/>
            </p:nvSpPr>
            <p:spPr>
              <a:xfrm>
                <a:off x="3563888" y="3933056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43" name="타원 142"/>
              <p:cNvSpPr/>
              <p:nvPr/>
            </p:nvSpPr>
            <p:spPr>
              <a:xfrm>
                <a:off x="3491880" y="3789040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44" name="타원 143"/>
              <p:cNvSpPr/>
              <p:nvPr/>
            </p:nvSpPr>
            <p:spPr>
              <a:xfrm>
                <a:off x="3131840" y="3789040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45" name="타원 144"/>
              <p:cNvSpPr/>
              <p:nvPr/>
            </p:nvSpPr>
            <p:spPr>
              <a:xfrm>
                <a:off x="3131840" y="3933056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46" name="타원 145"/>
              <p:cNvSpPr/>
              <p:nvPr/>
            </p:nvSpPr>
            <p:spPr>
              <a:xfrm>
                <a:off x="2843808" y="3933056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47" name="타원 146"/>
              <p:cNvSpPr/>
              <p:nvPr/>
            </p:nvSpPr>
            <p:spPr>
              <a:xfrm>
                <a:off x="2771800" y="3789040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148" name="그룹 147"/>
            <p:cNvGrpSpPr/>
            <p:nvPr/>
          </p:nvGrpSpPr>
          <p:grpSpPr>
            <a:xfrm>
              <a:off x="170611" y="4748988"/>
              <a:ext cx="2170379" cy="720000"/>
              <a:chOff x="2302580" y="3356992"/>
              <a:chExt cx="2170379" cy="720000"/>
            </a:xfrm>
          </p:grpSpPr>
          <p:pic>
            <p:nvPicPr>
              <p:cNvPr id="149" name="그림 14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2959" y="3356992"/>
                <a:ext cx="1080000" cy="720000"/>
              </a:xfrm>
              <a:prstGeom prst="rect">
                <a:avLst/>
              </a:prstGeom>
            </p:spPr>
          </p:pic>
          <p:pic>
            <p:nvPicPr>
              <p:cNvPr id="150" name="그림 14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02580" y="3356992"/>
                <a:ext cx="1080000" cy="720000"/>
              </a:xfrm>
              <a:prstGeom prst="rect">
                <a:avLst/>
              </a:prstGeom>
            </p:spPr>
          </p:pic>
          <p:sp>
            <p:nvSpPr>
              <p:cNvPr id="151" name="타원 150"/>
              <p:cNvSpPr/>
              <p:nvPr/>
            </p:nvSpPr>
            <p:spPr>
              <a:xfrm>
                <a:off x="2726081" y="3671313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52" name="타원 151"/>
              <p:cNvSpPr/>
              <p:nvPr/>
            </p:nvSpPr>
            <p:spPr>
              <a:xfrm>
                <a:off x="2911053" y="3887337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53" name="타원 152"/>
              <p:cNvSpPr/>
              <p:nvPr/>
            </p:nvSpPr>
            <p:spPr>
              <a:xfrm>
                <a:off x="2699792" y="3823713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54" name="타원 153"/>
              <p:cNvSpPr/>
              <p:nvPr/>
            </p:nvSpPr>
            <p:spPr>
              <a:xfrm>
                <a:off x="3823344" y="3673601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55" name="타원 154"/>
              <p:cNvSpPr/>
              <p:nvPr/>
            </p:nvSpPr>
            <p:spPr>
              <a:xfrm>
                <a:off x="3875735" y="3817618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56" name="타원 155"/>
              <p:cNvSpPr/>
              <p:nvPr/>
            </p:nvSpPr>
            <p:spPr>
              <a:xfrm>
                <a:off x="4069854" y="3863523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57" name="타원 156"/>
              <p:cNvSpPr/>
              <p:nvPr/>
            </p:nvSpPr>
            <p:spPr>
              <a:xfrm>
                <a:off x="2843808" y="3683691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58" name="타원 157"/>
              <p:cNvSpPr/>
              <p:nvPr/>
            </p:nvSpPr>
            <p:spPr>
              <a:xfrm>
                <a:off x="3979174" y="3676454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59" name="타원 158"/>
              <p:cNvSpPr/>
              <p:nvPr/>
            </p:nvSpPr>
            <p:spPr>
              <a:xfrm>
                <a:off x="2685503" y="3896863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60" name="타원 159"/>
              <p:cNvSpPr/>
              <p:nvPr/>
            </p:nvSpPr>
            <p:spPr>
              <a:xfrm>
                <a:off x="3899543" y="3902204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61" name="타원 160"/>
              <p:cNvSpPr/>
              <p:nvPr/>
            </p:nvSpPr>
            <p:spPr>
              <a:xfrm>
                <a:off x="2915816" y="3933056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62" name="타원 161"/>
              <p:cNvSpPr/>
              <p:nvPr/>
            </p:nvSpPr>
            <p:spPr>
              <a:xfrm>
                <a:off x="3779912" y="3789040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63" name="타원 162"/>
              <p:cNvSpPr/>
              <p:nvPr/>
            </p:nvSpPr>
            <p:spPr>
              <a:xfrm>
                <a:off x="2483768" y="3789040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64" name="타원 163"/>
              <p:cNvSpPr/>
              <p:nvPr/>
            </p:nvSpPr>
            <p:spPr>
              <a:xfrm>
                <a:off x="3779912" y="3573016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65" name="타원 164"/>
              <p:cNvSpPr/>
              <p:nvPr/>
            </p:nvSpPr>
            <p:spPr>
              <a:xfrm>
                <a:off x="4067944" y="3933056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66" name="타원 165"/>
              <p:cNvSpPr/>
              <p:nvPr/>
            </p:nvSpPr>
            <p:spPr>
              <a:xfrm>
                <a:off x="3995936" y="3933056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67" name="타원 166"/>
              <p:cNvSpPr/>
              <p:nvPr/>
            </p:nvSpPr>
            <p:spPr>
              <a:xfrm>
                <a:off x="3995936" y="3573016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68" name="타원 167"/>
              <p:cNvSpPr/>
              <p:nvPr/>
            </p:nvSpPr>
            <p:spPr>
              <a:xfrm>
                <a:off x="3779912" y="3861048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69" name="타원 168"/>
              <p:cNvSpPr/>
              <p:nvPr/>
            </p:nvSpPr>
            <p:spPr>
              <a:xfrm>
                <a:off x="4211960" y="3861048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70" name="타원 169"/>
              <p:cNvSpPr/>
              <p:nvPr/>
            </p:nvSpPr>
            <p:spPr>
              <a:xfrm>
                <a:off x="3563888" y="3933056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71" name="타원 170"/>
              <p:cNvSpPr/>
              <p:nvPr/>
            </p:nvSpPr>
            <p:spPr>
              <a:xfrm>
                <a:off x="3491880" y="3789040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72" name="타원 171"/>
              <p:cNvSpPr/>
              <p:nvPr/>
            </p:nvSpPr>
            <p:spPr>
              <a:xfrm>
                <a:off x="3131840" y="3789040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73" name="타원 172"/>
              <p:cNvSpPr/>
              <p:nvPr/>
            </p:nvSpPr>
            <p:spPr>
              <a:xfrm>
                <a:off x="3131840" y="3933056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74" name="타원 173"/>
              <p:cNvSpPr/>
              <p:nvPr/>
            </p:nvSpPr>
            <p:spPr>
              <a:xfrm>
                <a:off x="2843808" y="3933056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75" name="타원 174"/>
              <p:cNvSpPr/>
              <p:nvPr/>
            </p:nvSpPr>
            <p:spPr>
              <a:xfrm>
                <a:off x="2771800" y="3789040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sp>
        <p:nvSpPr>
          <p:cNvPr id="107" name="모서리가 둥근 직사각형 106"/>
          <p:cNvSpPr/>
          <p:nvPr/>
        </p:nvSpPr>
        <p:spPr>
          <a:xfrm>
            <a:off x="2853615" y="1580676"/>
            <a:ext cx="1728000" cy="108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(Two-view)</a:t>
            </a: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Initialization Step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cxnSp>
        <p:nvCxnSpPr>
          <p:cNvPr id="110" name="직선 화살표 연결선 109"/>
          <p:cNvCxnSpPr>
            <a:stCxn id="106" idx="3"/>
            <a:endCxn id="107" idx="1"/>
          </p:cNvCxnSpPr>
          <p:nvPr/>
        </p:nvCxnSpPr>
        <p:spPr>
          <a:xfrm>
            <a:off x="2126299" y="2120676"/>
            <a:ext cx="7273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>
            <a:cxnSpLocks/>
          </p:cNvCxnSpPr>
          <p:nvPr/>
        </p:nvCxnSpPr>
        <p:spPr>
          <a:xfrm>
            <a:off x="5002290" y="1378244"/>
            <a:ext cx="0" cy="4813578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7" name="그룹 176"/>
          <p:cNvGrpSpPr/>
          <p:nvPr/>
        </p:nvGrpSpPr>
        <p:grpSpPr>
          <a:xfrm>
            <a:off x="2531738" y="3475288"/>
            <a:ext cx="2498952" cy="1993700"/>
            <a:chOff x="4665337" y="3212976"/>
            <a:chExt cx="2498951" cy="1993700"/>
          </a:xfrm>
        </p:grpSpPr>
        <p:grpSp>
          <p:nvGrpSpPr>
            <p:cNvPr id="178" name="그룹 177"/>
            <p:cNvGrpSpPr/>
            <p:nvPr/>
          </p:nvGrpSpPr>
          <p:grpSpPr>
            <a:xfrm>
              <a:off x="4665337" y="4211859"/>
              <a:ext cx="1080001" cy="581744"/>
              <a:chOff x="4561862" y="3558585"/>
              <a:chExt cx="1080001" cy="720000"/>
            </a:xfrm>
          </p:grpSpPr>
          <p:pic>
            <p:nvPicPr>
              <p:cNvPr id="203" name="그림 20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1862" y="3558585"/>
                <a:ext cx="1080001" cy="720000"/>
              </a:xfrm>
              <a:prstGeom prst="rect">
                <a:avLst/>
              </a:prstGeom>
            </p:spPr>
          </p:pic>
          <p:sp>
            <p:nvSpPr>
              <p:cNvPr id="204" name="타원 203"/>
              <p:cNvSpPr/>
              <p:nvPr/>
            </p:nvSpPr>
            <p:spPr>
              <a:xfrm>
                <a:off x="4985362" y="3872905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205" name="타원 204"/>
              <p:cNvSpPr/>
              <p:nvPr/>
            </p:nvSpPr>
            <p:spPr>
              <a:xfrm>
                <a:off x="5170334" y="4088929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206" name="타원 205"/>
              <p:cNvSpPr/>
              <p:nvPr/>
            </p:nvSpPr>
            <p:spPr>
              <a:xfrm>
                <a:off x="4959073" y="4025305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207" name="타원 206"/>
              <p:cNvSpPr/>
              <p:nvPr/>
            </p:nvSpPr>
            <p:spPr>
              <a:xfrm>
                <a:off x="5103089" y="3885283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208" name="타원 207"/>
              <p:cNvSpPr/>
              <p:nvPr/>
            </p:nvSpPr>
            <p:spPr>
              <a:xfrm>
                <a:off x="4944784" y="4098455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179" name="그룹 178"/>
            <p:cNvGrpSpPr/>
            <p:nvPr/>
          </p:nvGrpSpPr>
          <p:grpSpPr>
            <a:xfrm>
              <a:off x="5652240" y="3918624"/>
              <a:ext cx="1080000" cy="720000"/>
              <a:chOff x="5652240" y="3558584"/>
              <a:chExt cx="1080000" cy="720000"/>
            </a:xfrm>
            <a:scene3d>
              <a:camera prst="isometricRightUp"/>
              <a:lightRig rig="threePt" dir="t"/>
            </a:scene3d>
          </p:grpSpPr>
          <p:pic>
            <p:nvPicPr>
              <p:cNvPr id="197" name="그림 19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2240" y="3558584"/>
                <a:ext cx="1080000" cy="720000"/>
              </a:xfrm>
              <a:prstGeom prst="rect">
                <a:avLst/>
              </a:prstGeom>
            </p:spPr>
          </p:pic>
          <p:sp>
            <p:nvSpPr>
              <p:cNvPr id="198" name="타원 197"/>
              <p:cNvSpPr/>
              <p:nvPr/>
            </p:nvSpPr>
            <p:spPr>
              <a:xfrm>
                <a:off x="6082625" y="3875193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99" name="타원 198"/>
              <p:cNvSpPr/>
              <p:nvPr/>
            </p:nvSpPr>
            <p:spPr>
              <a:xfrm>
                <a:off x="6135016" y="4019210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200" name="타원 199"/>
              <p:cNvSpPr/>
              <p:nvPr/>
            </p:nvSpPr>
            <p:spPr>
              <a:xfrm>
                <a:off x="6329135" y="4065115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201" name="타원 200"/>
              <p:cNvSpPr/>
              <p:nvPr/>
            </p:nvSpPr>
            <p:spPr>
              <a:xfrm>
                <a:off x="6238455" y="3878046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202" name="타원 201"/>
              <p:cNvSpPr/>
              <p:nvPr/>
            </p:nvSpPr>
            <p:spPr>
              <a:xfrm>
                <a:off x="6158824" y="4103796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cxnSp>
          <p:nvCxnSpPr>
            <p:cNvPr id="180" name="직선 연결선 179"/>
            <p:cNvCxnSpPr/>
            <p:nvPr/>
          </p:nvCxnSpPr>
          <p:spPr>
            <a:xfrm flipH="1" flipV="1">
              <a:off x="4872732" y="3429000"/>
              <a:ext cx="347340" cy="151216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/>
            <p:cNvCxnSpPr/>
            <p:nvPr/>
          </p:nvCxnSpPr>
          <p:spPr>
            <a:xfrm flipH="1" flipV="1">
              <a:off x="4716016" y="3363343"/>
              <a:ext cx="2304256" cy="1512167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/>
            <p:cNvCxnSpPr/>
            <p:nvPr/>
          </p:nvCxnSpPr>
          <p:spPr>
            <a:xfrm flipV="1">
              <a:off x="5216897" y="3212976"/>
              <a:ext cx="75183" cy="172819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/>
            <p:cNvCxnSpPr/>
            <p:nvPr/>
          </p:nvCxnSpPr>
          <p:spPr>
            <a:xfrm>
              <a:off x="5004048" y="3284984"/>
              <a:ext cx="2016224" cy="1584176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/>
            <p:cNvCxnSpPr/>
            <p:nvPr/>
          </p:nvCxnSpPr>
          <p:spPr>
            <a:xfrm flipV="1">
              <a:off x="5220072" y="3284984"/>
              <a:ext cx="504056" cy="165618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/>
            <p:cNvCxnSpPr/>
            <p:nvPr/>
          </p:nvCxnSpPr>
          <p:spPr>
            <a:xfrm>
              <a:off x="4932040" y="3356992"/>
              <a:ext cx="2090390" cy="15163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타원 185"/>
            <p:cNvSpPr/>
            <p:nvPr/>
          </p:nvSpPr>
          <p:spPr>
            <a:xfrm>
              <a:off x="5197847" y="4915768"/>
              <a:ext cx="45719" cy="369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87" name="타원 186"/>
            <p:cNvSpPr/>
            <p:nvPr/>
          </p:nvSpPr>
          <p:spPr>
            <a:xfrm>
              <a:off x="4856857" y="3454400"/>
              <a:ext cx="45719" cy="3694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88" name="타원 187"/>
            <p:cNvSpPr/>
            <p:nvPr/>
          </p:nvSpPr>
          <p:spPr>
            <a:xfrm>
              <a:off x="5251822" y="3478783"/>
              <a:ext cx="45719" cy="3694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89" name="타원 188"/>
            <p:cNvSpPr/>
            <p:nvPr/>
          </p:nvSpPr>
          <p:spPr>
            <a:xfrm>
              <a:off x="5536678" y="3799806"/>
              <a:ext cx="45719" cy="3694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90" name="타원 189"/>
            <p:cNvSpPr/>
            <p:nvPr/>
          </p:nvSpPr>
          <p:spPr>
            <a:xfrm>
              <a:off x="7003603" y="4852491"/>
              <a:ext cx="45719" cy="369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191" name="직선 화살표 연결선 190"/>
            <p:cNvCxnSpPr/>
            <p:nvPr/>
          </p:nvCxnSpPr>
          <p:spPr>
            <a:xfrm flipV="1">
              <a:off x="5223088" y="4941168"/>
              <a:ext cx="285016" cy="20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화살표 연결선 191"/>
            <p:cNvCxnSpPr/>
            <p:nvPr/>
          </p:nvCxnSpPr>
          <p:spPr>
            <a:xfrm>
              <a:off x="5220072" y="4946661"/>
              <a:ext cx="0" cy="2600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화살표 연결선 192"/>
            <p:cNvCxnSpPr>
              <a:endCxn id="203" idx="2"/>
            </p:cNvCxnSpPr>
            <p:nvPr/>
          </p:nvCxnSpPr>
          <p:spPr>
            <a:xfrm flipH="1" flipV="1">
              <a:off x="5205336" y="4793602"/>
              <a:ext cx="12355" cy="1471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화살표 연결선 193"/>
            <p:cNvCxnSpPr/>
            <p:nvPr/>
          </p:nvCxnSpPr>
          <p:spPr>
            <a:xfrm flipV="1">
              <a:off x="7020272" y="4653136"/>
              <a:ext cx="144016" cy="218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화살표 연결선 194"/>
            <p:cNvCxnSpPr/>
            <p:nvPr/>
          </p:nvCxnSpPr>
          <p:spPr>
            <a:xfrm>
              <a:off x="7017256" y="4874653"/>
              <a:ext cx="0" cy="2600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화살표 연결선 195"/>
            <p:cNvCxnSpPr/>
            <p:nvPr/>
          </p:nvCxnSpPr>
          <p:spPr>
            <a:xfrm flipH="1" flipV="1">
              <a:off x="6732240" y="4797152"/>
              <a:ext cx="282636" cy="71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직사각형 3"/>
          <p:cNvSpPr/>
          <p:nvPr/>
        </p:nvSpPr>
        <p:spPr>
          <a:xfrm>
            <a:off x="2354170" y="6047331"/>
            <a:ext cx="7315980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[2]</a:t>
            </a:r>
            <a:r>
              <a:rPr lang="en-US" altLang="ko-KR" sz="1000" dirty="0"/>
              <a:t> Hartley, Richard, and Andrew Zisserman. </a:t>
            </a:r>
            <a:r>
              <a:rPr lang="en-US" altLang="ko-KR" sz="1000" i="1" dirty="0"/>
              <a:t>Multiple view geometry in computer vision</a:t>
            </a:r>
            <a:r>
              <a:rPr lang="en-US" altLang="ko-KR" sz="1000" dirty="0"/>
              <a:t>. Cambridge university press, 2003.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kern="100" dirty="0">
                <a:solidFill>
                  <a:srgbClr val="22222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[3] </a:t>
            </a:r>
            <a:r>
              <a:rPr lang="en-US" altLang="ko-KR" sz="1000" kern="100" dirty="0" err="1">
                <a:solidFill>
                  <a:srgbClr val="22222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Szeliski</a:t>
            </a:r>
            <a:r>
              <a:rPr lang="en-US" altLang="ko-KR" sz="1000" kern="100" dirty="0">
                <a:solidFill>
                  <a:srgbClr val="22222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, Richard. </a:t>
            </a:r>
            <a:r>
              <a:rPr lang="ko-KR" altLang="ko-KR" sz="1000" i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Computer vision: algorithms and applications</a:t>
            </a:r>
            <a:r>
              <a:rPr lang="ko-KR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Springer Science &amp; Business Media, 2010. </a:t>
            </a:r>
          </a:p>
        </p:txBody>
      </p:sp>
      <p:sp>
        <p:nvSpPr>
          <p:cNvPr id="212" name="모서리가 둥근 직사각형 211"/>
          <p:cNvSpPr/>
          <p:nvPr/>
        </p:nvSpPr>
        <p:spPr>
          <a:xfrm>
            <a:off x="7331640" y="3019058"/>
            <a:ext cx="1728000" cy="108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Bundle Adjustment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cxnSp>
        <p:nvCxnSpPr>
          <p:cNvPr id="213" name="꺾인 연결선 212"/>
          <p:cNvCxnSpPr>
            <a:stCxn id="212" idx="1"/>
            <a:endCxn id="108" idx="2"/>
          </p:cNvCxnSpPr>
          <p:nvPr/>
        </p:nvCxnSpPr>
        <p:spPr>
          <a:xfrm rot="10800000">
            <a:off x="6181166" y="2660676"/>
            <a:ext cx="1150475" cy="89838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70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7F7C18-A189-4D48-B462-AC872723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en-US" altLang="ko-KR" smtClean="0"/>
              <a:pPr/>
              <a:t>35</a:t>
            </a:fld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3A2CB23-29F6-4EF4-8699-D219A2FFD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To Do List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93E942-E4BC-4CEA-B028-E4D2890C4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2400" dirty="0" smtClean="0"/>
              <a:t>Select a view with the most matched features over the reference view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2400" dirty="0" smtClean="0"/>
              <a:t>Implement 3 point </a:t>
            </a:r>
            <a:r>
              <a:rPr lang="en-US" altLang="ko-KR" sz="2400" b="1" dirty="0" smtClean="0"/>
              <a:t>RANSAC</a:t>
            </a:r>
            <a:r>
              <a:rPr lang="en-US" altLang="ko-KR" sz="2400" dirty="0" smtClean="0"/>
              <a:t> algorithm (4 pts)</a:t>
            </a:r>
            <a:endParaRPr lang="en-US" altLang="ko-KR" sz="24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sz="2400" dirty="0" smtClean="0"/>
              <a:t>Generate </a:t>
            </a:r>
            <a:r>
              <a:rPr lang="en-US" altLang="ko-KR" sz="2400" dirty="0"/>
              <a:t>3D point by implementing </a:t>
            </a:r>
            <a:r>
              <a:rPr lang="en-US" altLang="ko-KR" sz="2400" b="1" dirty="0"/>
              <a:t>Triangulation </a:t>
            </a:r>
            <a:r>
              <a:rPr lang="en-US" altLang="ko-KR" sz="2400" dirty="0" smtClean="0"/>
              <a:t>(3 </a:t>
            </a:r>
            <a:r>
              <a:rPr lang="en-US" altLang="ko-KR" sz="2400" dirty="0"/>
              <a:t>pts)</a:t>
            </a:r>
          </a:p>
          <a:p>
            <a:pPr marL="342900" indent="-342900">
              <a:buFont typeface="Wingdings" pitchFamily="2" charset="2"/>
              <a:buAutoNum type="arabicPeriod" startAt="4"/>
            </a:pPr>
            <a:r>
              <a:rPr lang="en-US" altLang="ko-KR" sz="2400" dirty="0" smtClean="0"/>
              <a:t>Bundle Adjustment  (5 Pts)</a:t>
            </a:r>
          </a:p>
          <a:p>
            <a:pPr lvl="1"/>
            <a:r>
              <a:rPr lang="en-US" altLang="ko-KR" sz="2000" dirty="0" smtClean="0"/>
              <a:t>Fill the blank of reprojection error part </a:t>
            </a:r>
          </a:p>
          <a:p>
            <a:pPr lvl="1"/>
            <a:r>
              <a:rPr lang="en-US" altLang="ko-KR" sz="2000" dirty="0" smtClean="0"/>
              <a:t>Explain jacobian matrix and its optimization in your report</a:t>
            </a:r>
            <a:endParaRPr lang="en-US" altLang="ko-KR" sz="2000" dirty="0"/>
          </a:p>
          <a:p>
            <a:pPr marL="342900" indent="-342900">
              <a:buFont typeface="Wingdings" pitchFamily="2" charset="2"/>
              <a:buAutoNum type="arabicPeriod" startAt="4"/>
            </a:pPr>
            <a:r>
              <a:rPr lang="en-US" altLang="ko-KR" sz="2400" dirty="0" smtClean="0"/>
              <a:t>Make your own dataset and run your code (optional, </a:t>
            </a:r>
            <a:r>
              <a:rPr lang="en-US" altLang="ko-KR" sz="2400" dirty="0"/>
              <a:t>5</a:t>
            </a:r>
            <a:r>
              <a:rPr lang="en-US" altLang="ko-KR" sz="2400" dirty="0" smtClean="0"/>
              <a:t> pts)</a:t>
            </a:r>
          </a:p>
          <a:p>
            <a:pPr lvl="1"/>
            <a:r>
              <a:rPr lang="en-US" altLang="ko-KR" sz="2000" dirty="0" smtClean="0"/>
              <a:t>If you want to take your own image, please send me first two image input among them with corresponding calibrate parameters. Then I will give you the initial 3D model.</a:t>
            </a:r>
          </a:p>
        </p:txBody>
      </p:sp>
    </p:spTree>
    <p:extLst>
      <p:ext uri="{BB962C8B-B14F-4D97-AF65-F5344CB8AC3E}">
        <p14:creationId xmlns:p14="http://schemas.microsoft.com/office/powerpoint/2010/main" val="428435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7F7C18-A189-4D48-B462-AC872723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en-US" altLang="ko-KR" smtClean="0"/>
              <a:pPr/>
              <a:t>36</a:t>
            </a:fld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3A2CB23-29F6-4EF4-8699-D219A2FFD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 Python Student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93E942-E4BC-4CEA-B028-E4D2890C4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2" y="990600"/>
            <a:ext cx="8686800" cy="5181600"/>
          </a:xfrm>
        </p:spPr>
        <p:txBody>
          <a:bodyPr>
            <a:normAutofit/>
          </a:bodyPr>
          <a:lstStyle/>
          <a:p>
            <a:r>
              <a:rPr lang="en-US" altLang="ko-KR" sz="2400" b="1" dirty="0"/>
              <a:t>Not</a:t>
            </a:r>
            <a:r>
              <a:rPr lang="en-US" altLang="ko-KR" sz="2400" dirty="0"/>
              <a:t> allow to use </a:t>
            </a:r>
            <a:r>
              <a:rPr lang="en-US" altLang="ko-KR" sz="2400" dirty="0" err="1" smtClean="0"/>
              <a:t>OpenCV</a:t>
            </a:r>
            <a:r>
              <a:rPr lang="en-US" altLang="ko-KR" sz="2400" dirty="0" smtClean="0"/>
              <a:t> and Scipy </a:t>
            </a:r>
            <a:r>
              <a:rPr lang="en-US" altLang="ko-KR" sz="2400" dirty="0"/>
              <a:t>functions except below :</a:t>
            </a:r>
          </a:p>
          <a:p>
            <a:pPr lvl="1"/>
            <a:r>
              <a:rPr lang="en-US" altLang="ko-KR" sz="2000" dirty="0"/>
              <a:t>cv2.SIFT_create (Step I)</a:t>
            </a:r>
          </a:p>
          <a:p>
            <a:pPr lvl="1"/>
            <a:r>
              <a:rPr lang="en-US" altLang="ko-KR" sz="2000" dirty="0"/>
              <a:t>cv2.xfeatures2d.SIFT_create (Step I)</a:t>
            </a:r>
          </a:p>
          <a:p>
            <a:pPr lvl="1"/>
            <a:r>
              <a:rPr lang="en-US" altLang="ko-KR" sz="2000" dirty="0"/>
              <a:t>cv2.findChessboardCorners (Step VII)</a:t>
            </a:r>
          </a:p>
          <a:p>
            <a:pPr lvl="1"/>
            <a:r>
              <a:rPr lang="en-US" altLang="ko-KR" sz="2000" dirty="0"/>
              <a:t>cv2.cornerSubPix (Step VII)</a:t>
            </a:r>
          </a:p>
          <a:p>
            <a:pPr lvl="1"/>
            <a:r>
              <a:rPr lang="en-US" altLang="ko-KR" sz="2000" dirty="0"/>
              <a:t>cv2.calibrateCamera (Step VII)</a:t>
            </a:r>
          </a:p>
          <a:p>
            <a:pPr lvl="1"/>
            <a:r>
              <a:rPr lang="en-US" altLang="ko-KR" sz="2000" smtClean="0"/>
              <a:t>cv2.solveP3P </a:t>
            </a:r>
            <a:r>
              <a:rPr lang="en-US" altLang="ko-KR" sz="2000" dirty="0"/>
              <a:t>(Step V</a:t>
            </a:r>
            <a:r>
              <a:rPr lang="en-US" altLang="ko-KR" sz="2000" dirty="0" smtClean="0"/>
              <a:t>)</a:t>
            </a:r>
          </a:p>
          <a:p>
            <a:pPr lvl="1"/>
            <a:r>
              <a:rPr lang="en-US" altLang="ko-KR" sz="2000" dirty="0" smtClean="0"/>
              <a:t>Image </a:t>
            </a:r>
            <a:r>
              <a:rPr lang="en-US" altLang="ko-KR" sz="2000" dirty="0"/>
              <a:t>I/O function</a:t>
            </a:r>
          </a:p>
          <a:p>
            <a:pPr lvl="1"/>
            <a:r>
              <a:rPr lang="en-US" altLang="ko-KR" sz="2000" dirty="0"/>
              <a:t>Image visualization function</a:t>
            </a:r>
          </a:p>
          <a:p>
            <a:pPr lvl="1"/>
            <a:r>
              <a:rPr lang="en-US" altLang="ko-KR" sz="2000" dirty="0"/>
              <a:t>If you think other functions are mandatory, email me</a:t>
            </a:r>
          </a:p>
        </p:txBody>
      </p:sp>
    </p:spTree>
    <p:extLst>
      <p:ext uri="{BB962C8B-B14F-4D97-AF65-F5344CB8AC3E}">
        <p14:creationId xmlns:p14="http://schemas.microsoft.com/office/powerpoint/2010/main" val="280362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7F7C18-A189-4D48-B462-AC872723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en-US" altLang="ko-KR" smtClean="0"/>
              <a:pPr/>
              <a:t>37</a:t>
            </a:fld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3A2CB23-29F6-4EF4-8699-D219A2FFD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Provided files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93E942-E4BC-4CEA-B028-E4D2890C4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2" y="990600"/>
            <a:ext cx="8686800" cy="5181600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Below functions and files are provided:</a:t>
            </a:r>
          </a:p>
          <a:p>
            <a:pPr lvl="1"/>
            <a:r>
              <a:rPr lang="en-US" altLang="ko-KR" sz="2000" dirty="0" smtClean="0"/>
              <a:t>Data Folder: contains </a:t>
            </a:r>
            <a:r>
              <a:rPr lang="en-US" altLang="ko-KR" sz="2000" dirty="0" smtClean="0"/>
              <a:t>a image dataset and a camera intrinsic file</a:t>
            </a:r>
          </a:p>
          <a:p>
            <a:pPr lvl="1"/>
            <a:r>
              <a:rPr lang="en-US" altLang="ko-KR" sz="2000" dirty="0" smtClean="0"/>
              <a:t>Functions folder: contains functions about jacobian and optimization</a:t>
            </a:r>
          </a:p>
          <a:p>
            <a:pPr lvl="2"/>
            <a:r>
              <a:rPr lang="en-US" altLang="ko-KR" sz="1600" dirty="0" err="1" smtClean="0"/>
              <a:t>costE</a:t>
            </a:r>
            <a:r>
              <a:rPr lang="en-US" altLang="ko-KR" sz="1600" dirty="0" smtClean="0"/>
              <a:t>: calculate re-projection error</a:t>
            </a:r>
          </a:p>
          <a:p>
            <a:pPr lvl="2"/>
            <a:r>
              <a:rPr lang="en-US" altLang="ko-KR" sz="1600" dirty="0" err="1" smtClean="0"/>
              <a:t>JacobiancostE</a:t>
            </a:r>
            <a:r>
              <a:rPr lang="en-US" altLang="ko-KR" sz="1600" dirty="0" smtClean="0"/>
              <a:t>: calculate re-projection error and jacobian matrix</a:t>
            </a:r>
          </a:p>
          <a:p>
            <a:pPr lvl="2"/>
            <a:r>
              <a:rPr lang="en-US" altLang="ko-KR" sz="1600" dirty="0" err="1" smtClean="0"/>
              <a:t>Deserialize</a:t>
            </a:r>
            <a:r>
              <a:rPr lang="en-US" altLang="ko-KR" sz="1600" dirty="0" smtClean="0"/>
              <a:t>: slicing input list into rotation, translation and 3D points</a:t>
            </a:r>
          </a:p>
          <a:p>
            <a:pPr lvl="2"/>
            <a:r>
              <a:rPr lang="en-US" altLang="ko-KR" sz="1600" dirty="0" err="1" smtClean="0"/>
              <a:t>JacobianPoint</a:t>
            </a:r>
            <a:r>
              <a:rPr lang="en-US" altLang="ko-KR" sz="1600" dirty="0" smtClean="0"/>
              <a:t>: calculate jacobian matrix with respect to 3D points</a:t>
            </a:r>
          </a:p>
          <a:p>
            <a:pPr lvl="2"/>
            <a:r>
              <a:rPr lang="en-US" altLang="ko-KR" sz="1600" dirty="0" smtClean="0"/>
              <a:t>jacobianPose2: calculate jacobian matrix with respect to camera poses</a:t>
            </a:r>
          </a:p>
          <a:p>
            <a:pPr lvl="2"/>
            <a:r>
              <a:rPr lang="en-US" altLang="ko-KR" sz="1600" dirty="0" err="1" smtClean="0"/>
              <a:t>RotationVector_to_RotationMatrix</a:t>
            </a:r>
            <a:endParaRPr lang="en-US" altLang="ko-KR" sz="1600" dirty="0"/>
          </a:p>
          <a:p>
            <a:pPr lvl="2"/>
            <a:r>
              <a:rPr lang="en-US" altLang="ko-KR" sz="1600" dirty="0" err="1" smtClean="0"/>
              <a:t>PerspectiveThreePoint</a:t>
            </a:r>
            <a:r>
              <a:rPr lang="en-US" altLang="ko-KR" sz="1600" dirty="0" smtClean="0"/>
              <a:t>: three-points algorithm function</a:t>
            </a:r>
            <a:endParaRPr lang="en-US" altLang="ko-KR" sz="1600" dirty="0" smtClean="0"/>
          </a:p>
          <a:p>
            <a:pPr lvl="2"/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77639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7F7C18-A189-4D48-B462-AC872723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en-US" altLang="ko-KR" smtClean="0"/>
              <a:pPr/>
              <a:t>38</a:t>
            </a:fld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3A2CB23-29F6-4EF4-8699-D219A2FFD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Provided files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93E942-E4BC-4CEA-B028-E4D2890C4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2" y="990600"/>
            <a:ext cx="8686800" cy="5181600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Below functions and files are provided:</a:t>
            </a:r>
          </a:p>
          <a:p>
            <a:pPr lvl="1"/>
            <a:r>
              <a:rPr lang="en-US" altLang="ko-KR" sz="2000" dirty="0" err="1" smtClean="0"/>
              <a:t>two_view_recon_info</a:t>
            </a:r>
            <a:r>
              <a:rPr lang="en-US" altLang="ko-KR" sz="2000" dirty="0" smtClean="0"/>
              <a:t>: contains files about initial two view reconstruction</a:t>
            </a:r>
          </a:p>
          <a:p>
            <a:pPr lvl="2"/>
            <a:r>
              <a:rPr lang="en-US" altLang="ko-KR" sz="1600" dirty="0" smtClean="0"/>
              <a:t>Initial two images are </a:t>
            </a:r>
            <a:r>
              <a:rPr lang="en-US" altLang="ko-KR" sz="1600" b="1" dirty="0" smtClean="0"/>
              <a:t>sfm03.jpg and sfm04.jpg</a:t>
            </a:r>
          </a:p>
          <a:p>
            <a:pPr lvl="2"/>
            <a:r>
              <a:rPr lang="en-US" altLang="ko-KR" sz="1600" dirty="0"/>
              <a:t>sfm03_keypoints.npy and </a:t>
            </a:r>
            <a:r>
              <a:rPr lang="en-US" altLang="ko-KR" sz="1600" dirty="0" smtClean="0"/>
              <a:t>sfm04_keypoints.npy: keypoints of sfm03 and sfm04 images</a:t>
            </a:r>
          </a:p>
          <a:p>
            <a:pPr lvl="2"/>
            <a:r>
              <a:rPr lang="en-US" altLang="ko-KR" sz="1600" dirty="0"/>
              <a:t>sfm03_descriptors.npy and </a:t>
            </a:r>
            <a:r>
              <a:rPr lang="en-US" altLang="ko-KR" sz="1600" dirty="0" smtClean="0"/>
              <a:t>sfm04_descriptors.npy: descriptors of sfm03 and sfm04 images</a:t>
            </a:r>
          </a:p>
          <a:p>
            <a:pPr lvl="2"/>
            <a:r>
              <a:rPr lang="en-US" altLang="ko-KR" sz="1600" dirty="0"/>
              <a:t>sfm03_matched_idx.npy and </a:t>
            </a:r>
            <a:r>
              <a:rPr lang="en-US" altLang="ko-KR" sz="1600" dirty="0" smtClean="0"/>
              <a:t>sfm04_matched_idx.npy: indices of matched keypoints</a:t>
            </a:r>
          </a:p>
          <a:p>
            <a:pPr lvl="2"/>
            <a:r>
              <a:rPr lang="en-US" altLang="ko-KR" sz="1600" dirty="0"/>
              <a:t>sfm03_camera_pose.npy and </a:t>
            </a:r>
            <a:r>
              <a:rPr lang="en-US" altLang="ko-KR" sz="1600" dirty="0" smtClean="0"/>
              <a:t>sfm04_camera_pose.npy: camera poses of two images</a:t>
            </a:r>
          </a:p>
          <a:p>
            <a:pPr lvl="2"/>
            <a:r>
              <a:rPr lang="en-US" altLang="ko-KR" sz="1600" dirty="0" err="1" smtClean="0"/>
              <a:t>inlinear.npy</a:t>
            </a:r>
            <a:r>
              <a:rPr lang="en-US" altLang="ko-KR" sz="1600" dirty="0" smtClean="0"/>
              <a:t>: indices of matched points which are reconstructed in 3D</a:t>
            </a:r>
          </a:p>
          <a:p>
            <a:pPr lvl="2"/>
            <a:r>
              <a:rPr lang="en-US" altLang="ko-KR" sz="1600" dirty="0" smtClean="0"/>
              <a:t>3D_points.npy: reconstructed 3D points</a:t>
            </a:r>
          </a:p>
        </p:txBody>
      </p:sp>
    </p:spTree>
    <p:extLst>
      <p:ext uri="{BB962C8B-B14F-4D97-AF65-F5344CB8AC3E}">
        <p14:creationId xmlns:p14="http://schemas.microsoft.com/office/powerpoint/2010/main" val="261459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SfM</a:t>
            </a:r>
            <a:r>
              <a:rPr lang="en-US" altLang="ko-KR" dirty="0"/>
              <a:t> with your own dataset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03E955-8E9F-4ABA-BDC9-725E19F8D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Tips for making your own dataset (using your mobile phone)</a:t>
            </a:r>
          </a:p>
          <a:p>
            <a:pPr marL="342900" lvl="1" indent="0">
              <a:lnSpc>
                <a:spcPct val="160000"/>
              </a:lnSpc>
              <a:buNone/>
            </a:pPr>
            <a:r>
              <a:rPr lang="en-US" altLang="ko-KR" sz="1600" dirty="0"/>
              <a:t>1) Use a fixed-focus camera.</a:t>
            </a:r>
            <a:endParaRPr lang="ko-KR" altLang="ko-KR" sz="3200" dirty="0"/>
          </a:p>
          <a:p>
            <a:pPr marL="342900" lvl="1" indent="0" latinLnBrk="0">
              <a:lnSpc>
                <a:spcPct val="160000"/>
              </a:lnSpc>
              <a:buNone/>
            </a:pPr>
            <a:r>
              <a:rPr lang="en-US" altLang="ko-KR" sz="1600" dirty="0"/>
              <a:t>2) Do calibration for camera parameter estimation using toolbox (to get intrinsic).</a:t>
            </a:r>
            <a:endParaRPr lang="ko-KR" altLang="ko-KR" sz="1600" dirty="0"/>
          </a:p>
          <a:p>
            <a:pPr marL="342900" lvl="1" indent="0" latinLnBrk="0">
              <a:lnSpc>
                <a:spcPct val="160000"/>
              </a:lnSpc>
              <a:buNone/>
            </a:pPr>
            <a:r>
              <a:rPr lang="en-US" altLang="ko-KR" sz="1600" dirty="0"/>
              <a:t>3) Take pictures of your target scene with the camera of which the intrinsic parameter is known now.</a:t>
            </a:r>
            <a:endParaRPr lang="ko-KR" altLang="ko-KR" sz="3200" dirty="0"/>
          </a:p>
          <a:p>
            <a:pPr marL="342900" lvl="1" indent="0" latinLnBrk="0">
              <a:lnSpc>
                <a:spcPct val="160000"/>
              </a:lnSpc>
              <a:buNone/>
            </a:pPr>
            <a:r>
              <a:rPr lang="en-US" altLang="ko-KR" sz="1600" dirty="0"/>
              <a:t>4) Run your </a:t>
            </a:r>
            <a:r>
              <a:rPr lang="en-US" altLang="ko-KR" sz="1600" dirty="0" err="1"/>
              <a:t>SfM</a:t>
            </a:r>
            <a:r>
              <a:rPr lang="en-US" altLang="ko-KR" sz="1600" dirty="0"/>
              <a:t> program with your dataset by replacing the images and the camera intrinsic matrix K to yours.</a:t>
            </a:r>
            <a:endParaRPr lang="ko-KR" altLang="ko-KR" sz="3200" dirty="0"/>
          </a:p>
        </p:txBody>
      </p:sp>
      <p:sp>
        <p:nvSpPr>
          <p:cNvPr id="149" name="Rectangle 3"/>
          <p:cNvSpPr txBox="1">
            <a:spLocks noChangeArrowheads="1"/>
          </p:cNvSpPr>
          <p:nvPr/>
        </p:nvSpPr>
        <p:spPr>
          <a:xfrm>
            <a:off x="1485900" y="1671399"/>
            <a:ext cx="6515100" cy="351664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ko-KR" sz="1050" dirty="0"/>
          </a:p>
        </p:txBody>
      </p:sp>
    </p:spTree>
    <p:extLst>
      <p:ext uri="{BB962C8B-B14F-4D97-AF65-F5344CB8AC3E}">
        <p14:creationId xmlns:p14="http://schemas.microsoft.com/office/powerpoint/2010/main" val="297357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/>
              <p:cNvSpPr/>
              <p:nvPr/>
            </p:nvSpPr>
            <p:spPr>
              <a:xfrm>
                <a:off x="1339661" y="1477557"/>
                <a:ext cx="4976674" cy="12539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1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1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1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11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1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1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1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ko-KR" sz="1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ko-KR" sz="11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1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altLang="ko-KR" sz="11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altLang="ko-KR" sz="1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altLang="ko-KR" sz="11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ko-KR" sz="1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ko-KR" sz="11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1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ko-KR" sz="11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altLang="ko-KR" sz="1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altLang="ko-KR" sz="1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altLang="ko-KR" sz="11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)/</m:t>
                                </m:r>
                                <m:sSub>
                                  <m:sSubPr>
                                    <m:ctrlPr>
                                      <a:rPr lang="en-US" altLang="ko-KR" sz="1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altLang="ko-KR" sz="1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1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ko-KR" sz="11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1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altLang="ko-KR" sz="11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en-US" altLang="ko-KR" sz="1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ko-KR" sz="1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altLang="ko-KR" sz="11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ko-KR" sz="1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ko-KR" sz="11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1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ko-KR" sz="11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en-US" altLang="ko-KR" sz="1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altLang="ko-KR" sz="1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altLang="ko-KR" sz="11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)/</m:t>
                                </m:r>
                                <m:sSub>
                                  <m:sSubPr>
                                    <m:ctrlPr>
                                      <a:rPr lang="en-US" altLang="ko-KR" sz="1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altLang="ko-KR" sz="1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sz="11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11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1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1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ko-KR" sz="11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1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altLang="ko-KR" sz="11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altLang="ko-KR" sz="1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altLang="ko-KR" sz="11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ko-KR" sz="1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ko-KR" sz="11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100" b="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ko-KR" sz="11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altLang="ko-KR" sz="11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altLang="ko-KR" sz="1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ko-KR" sz="11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1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altLang="ko-KR" sz="1100" b="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en-US" altLang="ko-KR" sz="11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ko-KR" sz="1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altLang="ko-KR" sz="11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ko-KR" sz="1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ko-KR" sz="11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1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ko-KR" sz="1100" b="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en-US" altLang="ko-KR" sz="1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altLang="ko-KR" sz="1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altLang="ko-KR" sz="1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ko-KR" sz="11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=</m:t>
                      </m:r>
                      <m:r>
                        <a:rPr lang="en-US" altLang="ko-KR" sz="11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sz="1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1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ko-KR" sz="1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1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altLang="ko-KR" sz="1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ko-KR" sz="11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ko-KR" sz="11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11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1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ko-KR" sz="11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1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11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ko-KR" sz="11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ko-KR" sz="11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1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1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1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ko-KR" sz="1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sz="1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1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1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1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ko-KR" sz="1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ko-KR" sz="11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  <m:oMath xmlns:m="http://schemas.openxmlformats.org/officeDocument/2006/math">
                      <m:r>
                        <a:rPr lang="en-US" altLang="ko-KR" sz="11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altLang="ko-KR" sz="11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11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1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𝑖𝑚𝑔</m:t>
                          </m:r>
                        </m:sub>
                      </m:sSub>
                      <m:r>
                        <a:rPr lang="en-US" altLang="ko-KR" sz="11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≅</m:t>
                      </m:r>
                      <m:r>
                        <a:rPr lang="en-US" altLang="ko-KR" sz="11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ko-KR" sz="1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sz="1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sz="1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11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11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sz="11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11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11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sz="11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1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6" name="직사각형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661" y="1477557"/>
                <a:ext cx="4976674" cy="12539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평행 사변형 14"/>
          <p:cNvSpPr/>
          <p:nvPr/>
        </p:nvSpPr>
        <p:spPr>
          <a:xfrm rot="5400000">
            <a:off x="2782922" y="3744153"/>
            <a:ext cx="1049340" cy="853850"/>
          </a:xfrm>
          <a:prstGeom prst="parallelogram">
            <a:avLst>
              <a:gd name="adj" fmla="val 45501"/>
            </a:avLst>
          </a:prstGeom>
          <a:solidFill>
            <a:srgbClr val="92D050">
              <a:alpha val="27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9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Coordinate System</a:t>
            </a:r>
          </a:p>
        </p:txBody>
      </p:sp>
      <p:sp>
        <p:nvSpPr>
          <p:cNvPr id="20499" name="Freeform 19"/>
          <p:cNvSpPr>
            <a:spLocks/>
          </p:cNvSpPr>
          <p:nvPr/>
        </p:nvSpPr>
        <p:spPr bwMode="auto">
          <a:xfrm>
            <a:off x="8108950" y="946150"/>
            <a:ext cx="381000" cy="304800"/>
          </a:xfrm>
          <a:custGeom>
            <a:avLst/>
            <a:gdLst>
              <a:gd name="T0" fmla="*/ 2147483647 w 240"/>
              <a:gd name="T1" fmla="*/ 2147483647 h 192"/>
              <a:gd name="T2" fmla="*/ 2147483647 w 240"/>
              <a:gd name="T3" fmla="*/ 0 h 192"/>
              <a:gd name="T4" fmla="*/ 2147483647 w 240"/>
              <a:gd name="T5" fmla="*/ 2147483647 h 192"/>
              <a:gd name="T6" fmla="*/ 0 w 240"/>
              <a:gd name="T7" fmla="*/ 2147483647 h 192"/>
              <a:gd name="T8" fmla="*/ 2147483647 w 240"/>
              <a:gd name="T9" fmla="*/ 2147483647 h 192"/>
              <a:gd name="T10" fmla="*/ 2147483647 w 240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0"/>
              <a:gd name="T19" fmla="*/ 0 h 192"/>
              <a:gd name="T20" fmla="*/ 240 w 240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0" h="192">
                <a:moveTo>
                  <a:pt x="240" y="192"/>
                </a:moveTo>
                <a:lnTo>
                  <a:pt x="240" y="0"/>
                </a:lnTo>
                <a:lnTo>
                  <a:pt x="88" y="24"/>
                </a:lnTo>
                <a:lnTo>
                  <a:pt x="0" y="96"/>
                </a:lnTo>
                <a:lnTo>
                  <a:pt x="96" y="192"/>
                </a:lnTo>
                <a:lnTo>
                  <a:pt x="240" y="19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0" name="Freeform 20"/>
          <p:cNvSpPr>
            <a:spLocks/>
          </p:cNvSpPr>
          <p:nvPr/>
        </p:nvSpPr>
        <p:spPr bwMode="auto">
          <a:xfrm>
            <a:off x="1716618" y="958850"/>
            <a:ext cx="260350" cy="292100"/>
          </a:xfrm>
          <a:custGeom>
            <a:avLst/>
            <a:gdLst>
              <a:gd name="T0" fmla="*/ 2147483647 w 164"/>
              <a:gd name="T1" fmla="*/ 0 h 184"/>
              <a:gd name="T2" fmla="*/ 0 w 164"/>
              <a:gd name="T3" fmla="*/ 2147483647 h 184"/>
              <a:gd name="T4" fmla="*/ 2147483647 w 164"/>
              <a:gd name="T5" fmla="*/ 2147483647 h 184"/>
              <a:gd name="T6" fmla="*/ 2147483647 w 164"/>
              <a:gd name="T7" fmla="*/ 2147483647 h 184"/>
              <a:gd name="T8" fmla="*/ 2147483647 w 164"/>
              <a:gd name="T9" fmla="*/ 2147483647 h 184"/>
              <a:gd name="T10" fmla="*/ 2147483647 w 164"/>
              <a:gd name="T11" fmla="*/ 0 h 18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4"/>
              <a:gd name="T19" fmla="*/ 0 h 184"/>
              <a:gd name="T20" fmla="*/ 164 w 164"/>
              <a:gd name="T21" fmla="*/ 184 h 18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4" h="184">
                <a:moveTo>
                  <a:pt x="32" y="0"/>
                </a:moveTo>
                <a:lnTo>
                  <a:pt x="0" y="136"/>
                </a:lnTo>
                <a:lnTo>
                  <a:pt x="48" y="184"/>
                </a:lnTo>
                <a:lnTo>
                  <a:pt x="148" y="176"/>
                </a:lnTo>
                <a:lnTo>
                  <a:pt x="164" y="36"/>
                </a:lnTo>
                <a:lnTo>
                  <a:pt x="3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3" name="직선 화살표 연결선 2"/>
          <p:cNvCxnSpPr/>
          <p:nvPr/>
        </p:nvCxnSpPr>
        <p:spPr>
          <a:xfrm flipH="1">
            <a:off x="2170871" y="4707958"/>
            <a:ext cx="1" cy="589293"/>
          </a:xfrm>
          <a:prstGeom prst="straightConnector1">
            <a:avLst/>
          </a:prstGeom>
          <a:ln w="19050">
            <a:solidFill>
              <a:srgbClr val="FF560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>
            <a:off x="2170872" y="4707958"/>
            <a:ext cx="612140" cy="290843"/>
          </a:xfrm>
          <a:prstGeom prst="straightConnector1">
            <a:avLst/>
          </a:prstGeom>
          <a:ln w="19050">
            <a:solidFill>
              <a:srgbClr val="FF560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flipV="1">
            <a:off x="2170871" y="3458912"/>
            <a:ext cx="2657553" cy="1249047"/>
          </a:xfrm>
          <a:prstGeom prst="straightConnector1">
            <a:avLst/>
          </a:prstGeom>
          <a:ln w="19050">
            <a:solidFill>
              <a:srgbClr val="FF560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067847" y="5308805"/>
                <a:ext cx="26032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rgbClr val="FF5601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rgbClr val="FF5601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rgbClr val="FF5601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rgbClr val="FF560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847" y="5308805"/>
                <a:ext cx="260328" cy="246221"/>
              </a:xfrm>
              <a:prstGeom prst="rect">
                <a:avLst/>
              </a:prstGeom>
              <a:blipFill>
                <a:blip r:embed="rId4"/>
                <a:stretch>
                  <a:fillRect l="-13953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2830637" y="4931323"/>
                <a:ext cx="29456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rgbClr val="FF5601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rgbClr val="FF5601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rgbClr val="FF5601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rgbClr val="FF560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637" y="4931323"/>
                <a:ext cx="294568" cy="246221"/>
              </a:xfrm>
              <a:prstGeom prst="rect">
                <a:avLst/>
              </a:prstGeom>
              <a:blipFill>
                <a:blip r:embed="rId5"/>
                <a:stretch>
                  <a:fillRect l="-12245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2688038" y="4461165"/>
                <a:ext cx="28636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rgbClr val="FF5601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rgbClr val="FF5601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rgbClr val="FF5601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rgbClr val="FF560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038" y="4461165"/>
                <a:ext cx="286360" cy="246221"/>
              </a:xfrm>
              <a:prstGeom prst="rect">
                <a:avLst/>
              </a:prstGeom>
              <a:blipFill>
                <a:blip r:embed="rId6"/>
                <a:stretch>
                  <a:fillRect l="-14894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직선 화살표 연결선 64"/>
          <p:cNvCxnSpPr>
            <a:endCxn id="15" idx="2"/>
          </p:cNvCxnSpPr>
          <p:nvPr/>
        </p:nvCxnSpPr>
        <p:spPr>
          <a:xfrm>
            <a:off x="3307592" y="4171078"/>
            <a:ext cx="0" cy="330415"/>
          </a:xfrm>
          <a:prstGeom prst="straightConnector1">
            <a:avLst/>
          </a:prstGeom>
          <a:ln w="19050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endCxn id="15" idx="1"/>
          </p:cNvCxnSpPr>
          <p:nvPr/>
        </p:nvCxnSpPr>
        <p:spPr>
          <a:xfrm>
            <a:off x="3307592" y="4171078"/>
            <a:ext cx="426925" cy="194255"/>
          </a:xfrm>
          <a:prstGeom prst="straightConnector1">
            <a:avLst/>
          </a:prstGeom>
          <a:ln w="19050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/>
          <p:cNvSpPr/>
          <p:nvPr/>
        </p:nvSpPr>
        <p:spPr>
          <a:xfrm>
            <a:off x="3278788" y="4149481"/>
            <a:ext cx="57605" cy="57605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3783966" y="4268205"/>
                <a:ext cx="18633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𝑢</m:t>
                      </m:r>
                    </m:oMath>
                  </m:oMathPara>
                </a14:m>
                <a:endParaRPr lang="ko-KR" altLang="en-US" sz="1600" dirty="0">
                  <a:solidFill>
                    <a:srgbClr val="00B05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966" y="4268205"/>
                <a:ext cx="186333" cy="246221"/>
              </a:xfrm>
              <a:prstGeom prst="rect">
                <a:avLst/>
              </a:prstGeom>
              <a:blipFill>
                <a:blip r:embed="rId7"/>
                <a:stretch>
                  <a:fillRect l="-13333" r="-6667" b="-2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3214176" y="4522676"/>
                <a:ext cx="16831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6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v</m:t>
                      </m:r>
                    </m:oMath>
                  </m:oMathPara>
                </a14:m>
                <a:endParaRPr lang="ko-KR" altLang="en-US" sz="1600" dirty="0">
                  <a:solidFill>
                    <a:srgbClr val="00B05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4176" y="4522676"/>
                <a:ext cx="168315" cy="246221"/>
              </a:xfrm>
              <a:prstGeom prst="rect">
                <a:avLst/>
              </a:prstGeom>
              <a:blipFill>
                <a:blip r:embed="rId8"/>
                <a:stretch>
                  <a:fillRect l="-10714" r="-10714" b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평행 사변형 76"/>
          <p:cNvSpPr/>
          <p:nvPr/>
        </p:nvSpPr>
        <p:spPr>
          <a:xfrm rot="5400000">
            <a:off x="3751829" y="2543829"/>
            <a:ext cx="2249185" cy="1830166"/>
          </a:xfrm>
          <a:prstGeom prst="parallelogram">
            <a:avLst>
              <a:gd name="adj" fmla="val 45501"/>
            </a:avLst>
          </a:prstGeom>
          <a:solidFill>
            <a:srgbClr val="00B0F0">
              <a:alpha val="17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/>
          <p:cNvCxnSpPr/>
          <p:nvPr/>
        </p:nvCxnSpPr>
        <p:spPr>
          <a:xfrm>
            <a:off x="4792333" y="3459817"/>
            <a:ext cx="0" cy="666495"/>
          </a:xfrm>
          <a:prstGeom prst="straightConnector1">
            <a:avLst/>
          </a:prstGeom>
          <a:ln w="19050">
            <a:solidFill>
              <a:srgbClr val="00B0F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/>
          <p:nvPr/>
        </p:nvCxnSpPr>
        <p:spPr>
          <a:xfrm>
            <a:off x="4792333" y="3459817"/>
            <a:ext cx="999172" cy="454633"/>
          </a:xfrm>
          <a:prstGeom prst="straightConnector1">
            <a:avLst/>
          </a:prstGeom>
          <a:ln w="19050">
            <a:solidFill>
              <a:srgbClr val="00B0F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타원 80"/>
          <p:cNvSpPr/>
          <p:nvPr/>
        </p:nvSpPr>
        <p:spPr>
          <a:xfrm>
            <a:off x="4767762" y="3442453"/>
            <a:ext cx="57605" cy="57605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5843960" y="3820447"/>
                <a:ext cx="1793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𝑥</m:t>
                      </m:r>
                    </m:oMath>
                  </m:oMathPara>
                </a14:m>
                <a:endParaRPr lang="ko-KR" altLang="en-US" sz="1600" dirty="0">
                  <a:solidFill>
                    <a:srgbClr val="00B0F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960" y="3820447"/>
                <a:ext cx="179344" cy="246221"/>
              </a:xfrm>
              <a:prstGeom prst="rect">
                <a:avLst/>
              </a:prstGeom>
              <a:blipFill>
                <a:blip r:embed="rId9"/>
                <a:stretch>
                  <a:fillRect l="-13793" r="-6897" b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4695735" y="4181162"/>
                <a:ext cx="18306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𝑦</m:t>
                      </m:r>
                    </m:oMath>
                  </m:oMathPara>
                </a14:m>
                <a:endParaRPr lang="ko-KR" altLang="en-US" sz="1600" dirty="0">
                  <a:solidFill>
                    <a:srgbClr val="00B0F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735" y="4181162"/>
                <a:ext cx="183063" cy="246221"/>
              </a:xfrm>
              <a:prstGeom prst="rect">
                <a:avLst/>
              </a:prstGeom>
              <a:blipFill>
                <a:blip r:embed="rId10"/>
                <a:stretch>
                  <a:fillRect l="-23333" r="-16667" b="-3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직선 화살표 연결선 88"/>
          <p:cNvCxnSpPr/>
          <p:nvPr/>
        </p:nvCxnSpPr>
        <p:spPr>
          <a:xfrm flipH="1">
            <a:off x="7356452" y="4818274"/>
            <a:ext cx="1" cy="492165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 flipV="1">
            <a:off x="7356452" y="4595668"/>
            <a:ext cx="423811" cy="22260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/>
          <p:nvPr/>
        </p:nvCxnSpPr>
        <p:spPr>
          <a:xfrm flipH="1" flipV="1">
            <a:off x="6906286" y="4572054"/>
            <a:ext cx="450166" cy="246224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/>
          <p:cNvSpPr/>
          <p:nvPr/>
        </p:nvSpPr>
        <p:spPr>
          <a:xfrm>
            <a:off x="7330097" y="4788900"/>
            <a:ext cx="57605" cy="57605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6606684" y="4377799"/>
                <a:ext cx="19095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𝑍</m:t>
                      </m:r>
                    </m:oMath>
                  </m:oMathPara>
                </a14:m>
                <a:endParaRPr lang="ko-KR" altLang="en-US" sz="1600" dirty="0">
                  <a:solidFill>
                    <a:srgbClr val="7030A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684" y="4377799"/>
                <a:ext cx="190950" cy="246221"/>
              </a:xfrm>
              <a:prstGeom prst="rect">
                <a:avLst/>
              </a:prstGeom>
              <a:blipFill>
                <a:blip r:embed="rId11"/>
                <a:stretch>
                  <a:fillRect l="-22581" r="-16129" b="-97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/>
              <p:cNvSpPr txBox="1"/>
              <p:nvPr/>
            </p:nvSpPr>
            <p:spPr>
              <a:xfrm>
                <a:off x="7904779" y="4384148"/>
                <a:ext cx="202171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𝑋</m:t>
                      </m:r>
                    </m:oMath>
                  </m:oMathPara>
                </a14:m>
                <a:endParaRPr lang="ko-KR" altLang="en-US" sz="1600" dirty="0">
                  <a:solidFill>
                    <a:srgbClr val="7030A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2" name="TextBox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4779" y="4384148"/>
                <a:ext cx="202171" cy="246221"/>
              </a:xfrm>
              <a:prstGeom prst="rect">
                <a:avLst/>
              </a:prstGeom>
              <a:blipFill>
                <a:blip r:embed="rId12"/>
                <a:stretch>
                  <a:fillRect l="-21212" r="-12121" b="-97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/>
              <p:cNvSpPr txBox="1"/>
              <p:nvPr/>
            </p:nvSpPr>
            <p:spPr>
              <a:xfrm>
                <a:off x="7260176" y="5384265"/>
                <a:ext cx="19255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𝑌</m:t>
                      </m:r>
                    </m:oMath>
                  </m:oMathPara>
                </a14:m>
                <a:endParaRPr lang="ko-KR" altLang="en-US" sz="1600" dirty="0">
                  <a:solidFill>
                    <a:srgbClr val="7030A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3" name="TextBox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176" y="5384265"/>
                <a:ext cx="192552" cy="246221"/>
              </a:xfrm>
              <a:prstGeom prst="rect">
                <a:avLst/>
              </a:prstGeom>
              <a:blipFill>
                <a:blip r:embed="rId13"/>
                <a:stretch>
                  <a:fillRect l="-21875" r="-12500" b="-97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TextBox 104"/>
          <p:cNvSpPr txBox="1"/>
          <p:nvPr/>
        </p:nvSpPr>
        <p:spPr>
          <a:xfrm>
            <a:off x="7226967" y="3813065"/>
            <a:ext cx="2490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World </a:t>
            </a:r>
            <a:br>
              <a:rPr lang="en-US" altLang="ko-KR" sz="1400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400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Coordinate System</a:t>
            </a:r>
            <a:endParaRPr lang="ko-KR" altLang="en-US" sz="1400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09" name="직선 화살표 연결선 108"/>
          <p:cNvCxnSpPr>
            <a:stCxn id="20" idx="3"/>
          </p:cNvCxnSpPr>
          <p:nvPr/>
        </p:nvCxnSpPr>
        <p:spPr>
          <a:xfrm flipV="1">
            <a:off x="2151365" y="2390831"/>
            <a:ext cx="2966417" cy="2336922"/>
          </a:xfrm>
          <a:prstGeom prst="straightConnector1">
            <a:avLst/>
          </a:prstGeom>
          <a:ln w="19050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/>
          <p:cNvSpPr/>
          <p:nvPr/>
        </p:nvSpPr>
        <p:spPr>
          <a:xfrm>
            <a:off x="5088979" y="2362028"/>
            <a:ext cx="57605" cy="57605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142929" y="4678584"/>
            <a:ext cx="57605" cy="57605"/>
          </a:xfrm>
          <a:prstGeom prst="ellipse">
            <a:avLst/>
          </a:prstGeom>
          <a:solidFill>
            <a:srgbClr val="FF5601"/>
          </a:solidFill>
          <a:ln>
            <a:solidFill>
              <a:srgbClr val="FF56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/>
          <p:cNvSpPr/>
          <p:nvPr/>
        </p:nvSpPr>
        <p:spPr>
          <a:xfrm>
            <a:off x="4296499" y="2981788"/>
            <a:ext cx="57605" cy="57605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/>
          <p:cNvSpPr/>
          <p:nvPr/>
        </p:nvSpPr>
        <p:spPr>
          <a:xfrm>
            <a:off x="3051899" y="3962228"/>
            <a:ext cx="57605" cy="57605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/>
              <p:cNvSpPr txBox="1"/>
              <p:nvPr/>
            </p:nvSpPr>
            <p:spPr>
              <a:xfrm>
                <a:off x="4377709" y="2979939"/>
                <a:ext cx="954172" cy="2662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𝑖𝑚𝑔</m:t>
                          </m:r>
                        </m:sub>
                      </m:sSub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(</m:t>
                      </m:r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𝑥</m:t>
                      </m:r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, </m:t>
                      </m:r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𝑦</m:t>
                      </m:r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00206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1" name="TextBox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709" y="2979939"/>
                <a:ext cx="954172" cy="266227"/>
              </a:xfrm>
              <a:prstGeom prst="rect">
                <a:avLst/>
              </a:prstGeom>
              <a:blipFill>
                <a:blip r:embed="rId14"/>
                <a:stretch>
                  <a:fillRect l="-3822" r="-6369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/>
              <p:cNvSpPr txBox="1"/>
              <p:nvPr/>
            </p:nvSpPr>
            <p:spPr>
              <a:xfrm>
                <a:off x="1697616" y="3894701"/>
                <a:ext cx="111607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𝑛𝑜𝑟𝑚</m:t>
                          </m:r>
                        </m:sub>
                      </m:sSub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 (</m:t>
                      </m:r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𝑢</m:t>
                      </m:r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, </m:t>
                      </m:r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𝑣</m:t>
                      </m:r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00206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2" name="TextBox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7616" y="3894701"/>
                <a:ext cx="1116075" cy="246221"/>
              </a:xfrm>
              <a:prstGeom prst="rect">
                <a:avLst/>
              </a:prstGeom>
              <a:blipFill>
                <a:blip r:embed="rId15"/>
                <a:stretch>
                  <a:fillRect l="-3261" r="-4891" b="-37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왼쪽으로 구부러진 화살표 1"/>
          <p:cNvSpPr/>
          <p:nvPr/>
        </p:nvSpPr>
        <p:spPr>
          <a:xfrm rot="5400000">
            <a:off x="4491973" y="3560826"/>
            <a:ext cx="585339" cy="4862135"/>
          </a:xfrm>
          <a:prstGeom prst="curvedLeftArrow">
            <a:avLst>
              <a:gd name="adj1" fmla="val 16181"/>
              <a:gd name="adj2" fmla="val 50000"/>
              <a:gd name="adj3" fmla="val 25000"/>
            </a:avLst>
          </a:prstGeom>
          <a:solidFill>
            <a:schemeClr val="bg2">
              <a:lumMod val="25000"/>
              <a:alpha val="22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3382491" y="5580634"/>
                <a:ext cx="280160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400" b="0" dirty="0">
                    <a:solidFill>
                      <a:schemeClr val="bg2">
                        <a:lumMod val="25000"/>
                      </a:schemeClr>
                    </a:solidFill>
                  </a:rPr>
                  <a:t>Camera Pose 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|"/>
                        <m:ctrlPr>
                          <a:rPr lang="en-US" altLang="ko-KR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ko-KR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4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ko-KR" altLang="en-US" sz="24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491" y="5580634"/>
                <a:ext cx="2801601" cy="461665"/>
              </a:xfrm>
              <a:prstGeom prst="rect">
                <a:avLst/>
              </a:prstGeom>
              <a:blipFill>
                <a:blip r:embed="rId16"/>
                <a:stretch>
                  <a:fillRect l="-3486" t="-10526" r="-1089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왼쪽으로 구부러진 화살표 44"/>
          <p:cNvSpPr/>
          <p:nvPr/>
        </p:nvSpPr>
        <p:spPr>
          <a:xfrm rot="3024834" flipH="1">
            <a:off x="3250182" y="2513759"/>
            <a:ext cx="402440" cy="1453844"/>
          </a:xfrm>
          <a:prstGeom prst="curvedLeftArrow">
            <a:avLst>
              <a:gd name="adj1" fmla="val 16181"/>
              <a:gd name="adj2" fmla="val 50000"/>
              <a:gd name="adj3" fmla="val 25000"/>
            </a:avLst>
          </a:prstGeom>
          <a:solidFill>
            <a:srgbClr val="92D050">
              <a:alpha val="22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사각형 설명선 6"/>
          <p:cNvSpPr/>
          <p:nvPr/>
        </p:nvSpPr>
        <p:spPr>
          <a:xfrm rot="10800000" flipV="1">
            <a:off x="5569747" y="2604563"/>
            <a:ext cx="1360806" cy="411829"/>
          </a:xfrm>
          <a:prstGeom prst="wedgeRectCallout">
            <a:avLst>
              <a:gd name="adj1" fmla="val 29039"/>
              <a:gd name="adj2" fmla="val -70103"/>
            </a:avLst>
          </a:prstGeom>
          <a:solidFill>
            <a:schemeClr val="bg2">
              <a:lumMod val="25000"/>
              <a:alpha val="11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Point of </a:t>
            </a:r>
            <a:r>
              <a:rPr lang="en-US" altLang="ko-KR" sz="1200" dirty="0">
                <a:solidFill>
                  <a:srgbClr val="FF5601"/>
                </a:solidFill>
              </a:rPr>
              <a:t>Camera Coordinate System</a:t>
            </a:r>
            <a:endParaRPr lang="ko-KR" altLang="en-US" sz="1200" dirty="0">
              <a:solidFill>
                <a:srgbClr val="FF5601"/>
              </a:solidFill>
            </a:endParaRPr>
          </a:p>
        </p:txBody>
      </p:sp>
      <p:sp>
        <p:nvSpPr>
          <p:cNvPr id="49" name="사각형 설명선 48"/>
          <p:cNvSpPr/>
          <p:nvPr/>
        </p:nvSpPr>
        <p:spPr>
          <a:xfrm rot="10800000" flipV="1">
            <a:off x="7032583" y="2604563"/>
            <a:ext cx="1380598" cy="411829"/>
          </a:xfrm>
          <a:prstGeom prst="wedgeRectCallout">
            <a:avLst>
              <a:gd name="adj1" fmla="val 30500"/>
              <a:gd name="adj2" fmla="val -71645"/>
            </a:avLst>
          </a:prstGeom>
          <a:solidFill>
            <a:srgbClr val="002060">
              <a:alpha val="11000"/>
            </a:srgb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Point of </a:t>
            </a:r>
            <a:r>
              <a:rPr lang="en-US" altLang="ko-KR" sz="1200" dirty="0">
                <a:solidFill>
                  <a:srgbClr val="7030A0"/>
                </a:solidFill>
              </a:rPr>
              <a:t>World Coordinate System</a:t>
            </a:r>
            <a:endParaRPr lang="ko-KR" altLang="en-US" sz="1200" dirty="0">
              <a:solidFill>
                <a:srgbClr val="7030A0"/>
              </a:solidFill>
            </a:endParaRPr>
          </a:p>
        </p:txBody>
      </p:sp>
      <p:sp>
        <p:nvSpPr>
          <p:cNvPr id="50" name="왼쪽으로 구부러진 화살표 49"/>
          <p:cNvSpPr/>
          <p:nvPr/>
        </p:nvSpPr>
        <p:spPr>
          <a:xfrm rot="3024834" flipH="1">
            <a:off x="4272750" y="1956418"/>
            <a:ext cx="402440" cy="995642"/>
          </a:xfrm>
          <a:prstGeom prst="curvedLeftArrow">
            <a:avLst>
              <a:gd name="adj1" fmla="val 16181"/>
              <a:gd name="adj2" fmla="val 50000"/>
              <a:gd name="adj3" fmla="val 25000"/>
            </a:avLst>
          </a:prstGeom>
          <a:solidFill>
            <a:srgbClr val="00B0F0">
              <a:alpha val="22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1440134" y="966713"/>
                <a:ext cx="7554893" cy="3327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𝑛𝑜𝑟𝑚</m:t>
                        </m:r>
                      </m:sub>
                    </m:sSub>
                    <m:d>
                      <m:dPr>
                        <m:ctrlPr>
                          <a:rPr lang="en-US" altLang="ko-KR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𝑢</m:t>
                        </m:r>
                        <m:r>
                          <a:rPr lang="en-US" altLang="ko-KR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, </m:t>
                        </m:r>
                        <m:r>
                          <a:rPr lang="en-US" altLang="ko-KR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ko-KR" altLang="en-US" sz="2000" dirty="0">
                    <a:solidFill>
                      <a:srgbClr val="00206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𝑖𝑚𝑔</m:t>
                        </m:r>
                      </m:sub>
                    </m:sSub>
                    <m:r>
                      <a:rPr lang="en-US" altLang="ko-KR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(</m:t>
                    </m:r>
                    <m:r>
                      <a:rPr lang="en-US" altLang="ko-KR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𝑥</m:t>
                    </m:r>
                    <m:r>
                      <a:rPr lang="en-US" altLang="ko-KR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, </m:t>
                    </m:r>
                    <m:r>
                      <a:rPr lang="en-US" altLang="ko-KR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𝑦</m:t>
                    </m:r>
                    <m:r>
                      <a:rPr lang="en-US" altLang="ko-KR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)</m:t>
                    </m:r>
                  </m:oMath>
                </a14:m>
                <a:r>
                  <a:rPr lang="ko-KR" altLang="en-US" sz="2000" dirty="0">
                    <a:solidFill>
                      <a:srgbClr val="00206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sz="2000" dirty="0">
                    <a:solidFill>
                      <a:srgbClr val="00206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↔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𝑃</m:t>
                    </m:r>
                    <m:r>
                      <a:rPr lang="en-US" altLang="ko-KR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(</m:t>
                    </m:r>
                    <m:r>
                      <a:rPr lang="en-US" altLang="ko-KR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𝑋</m:t>
                    </m:r>
                    <m:r>
                      <a:rPr lang="en-US" altLang="ko-KR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, </m:t>
                    </m:r>
                    <m:r>
                      <a:rPr lang="en-US" altLang="ko-KR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𝑌</m:t>
                    </m:r>
                    <m:r>
                      <a:rPr lang="en-US" altLang="ko-KR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, </m:t>
                    </m:r>
                    <m:r>
                      <a:rPr lang="en-US" altLang="ko-KR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𝑍</m:t>
                    </m:r>
                    <m:r>
                      <a:rPr lang="en-US" altLang="ko-KR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)</m:t>
                    </m:r>
                  </m:oMath>
                </a14:m>
                <a:endParaRPr lang="ko-KR" altLang="en-US" sz="2000" dirty="0">
                  <a:solidFill>
                    <a:srgbClr val="00206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134" y="966713"/>
                <a:ext cx="7554893" cy="332720"/>
              </a:xfrm>
              <a:prstGeom prst="rect">
                <a:avLst/>
              </a:prstGeom>
              <a:blipFill>
                <a:blip r:embed="rId17"/>
                <a:stretch>
                  <a:fillRect l="-1210" t="-25926" b="-370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5235231" y="2222417"/>
                <a:ext cx="277935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𝑐</m:t>
                          </m:r>
                        </m:sub>
                      </m:sSub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 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ko-KR" sz="1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1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𝑅𝑃</m:t>
                      </m:r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(</m:t>
                      </m:r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𝑋</m:t>
                      </m:r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, </m:t>
                      </m:r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𝑌</m:t>
                      </m:r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, </m:t>
                      </m:r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𝑍</m:t>
                      </m:r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)+</m:t>
                      </m:r>
                      <m:r>
                        <a:rPr lang="en-US" altLang="ko-KR" sz="1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𝑡</m:t>
                      </m:r>
                    </m:oMath>
                  </m:oMathPara>
                </a14:m>
                <a:endParaRPr lang="ko-KR" altLang="en-US" sz="1600" dirty="0">
                  <a:solidFill>
                    <a:srgbClr val="00206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5231" y="2222417"/>
                <a:ext cx="2779351" cy="246221"/>
              </a:xfrm>
              <a:prstGeom prst="rect">
                <a:avLst/>
              </a:prstGeom>
              <a:blipFill>
                <a:blip r:embed="rId18"/>
                <a:stretch>
                  <a:fillRect l="-1096" r="-219" b="-37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/>
              <p:cNvSpPr/>
              <p:nvPr/>
            </p:nvSpPr>
            <p:spPr>
              <a:xfrm>
                <a:off x="1499956" y="2635723"/>
                <a:ext cx="1989327" cy="396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𝑛𝑜𝑟𝑚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altLang="ko-KR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𝑖𝑚𝑔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5" name="직사각형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956" y="2635723"/>
                <a:ext cx="1989327" cy="396840"/>
              </a:xfrm>
              <a:prstGeom prst="rect">
                <a:avLst/>
              </a:prstGeom>
              <a:blipFill>
                <a:blip r:embed="rId19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1316712" y="2923386"/>
                <a:ext cx="1729128" cy="6633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1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1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100" b="0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100" b="0" i="1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1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11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1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1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11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11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1100" i="1">
                                                  <a:solidFill>
                                                    <a:srgbClr val="92D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100" i="1">
                                                  <a:solidFill>
                                                    <a:srgbClr val="92D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100" i="1">
                                                  <a:solidFill>
                                                    <a:srgbClr val="92D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US" altLang="ko-KR" sz="11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ko-KR" sz="11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0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1100" i="1">
                                                  <a:solidFill>
                                                    <a:srgbClr val="92D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100" i="1">
                                                  <a:solidFill>
                                                    <a:srgbClr val="92D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100" i="1">
                                                  <a:solidFill>
                                                    <a:srgbClr val="92D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11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1100" i="1">
                                                  <a:solidFill>
                                                    <a:srgbClr val="92D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100" i="1">
                                                  <a:solidFill>
                                                    <a:srgbClr val="92D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100" i="1">
                                                  <a:solidFill>
                                                    <a:srgbClr val="92D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1100" i="1">
                                                  <a:solidFill>
                                                    <a:srgbClr val="92D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100" i="1">
                                                  <a:solidFill>
                                                    <a:srgbClr val="92D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100" i="1">
                                                  <a:solidFill>
                                                    <a:srgbClr val="92D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11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sz="11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11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en-US" altLang="ko-KR" sz="11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ko-KR" sz="11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ko-KR" sz="11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1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1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1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100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1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712" y="2923386"/>
                <a:ext cx="1729128" cy="6633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381593" y="4479060"/>
                <a:ext cx="1869807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FF560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ko-KR" b="0" i="1" smtClean="0">
                          <a:solidFill>
                            <a:srgbClr val="FF560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ko-KR" b="0" i="1" smtClean="0">
                              <a:solidFill>
                                <a:srgbClr val="FF560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solidFill>
                                <a:srgbClr val="FF560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b="0" i="1" smtClean="0">
                              <a:solidFill>
                                <a:srgbClr val="FF560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ko-KR" b="0" i="1" smtClean="0">
                          <a:solidFill>
                            <a:srgbClr val="FF560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b="0" dirty="0">
                  <a:solidFill>
                    <a:srgbClr val="FF560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FF560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100" b="0" i="1" smtClean="0">
                          <a:solidFill>
                            <a:srgbClr val="FF5601"/>
                          </a:solidFill>
                          <a:latin typeface="Cambria Math" panose="02040503050406030204" pitchFamily="18" charset="0"/>
                        </a:rPr>
                        <m:t>𝑐𝑎𝑚𝑒𝑟𝑎</m:t>
                      </m:r>
                      <m:r>
                        <a:rPr lang="en-US" altLang="ko-KR" sz="1100" b="0" i="1" smtClean="0">
                          <a:solidFill>
                            <a:srgbClr val="FF560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100" b="0" i="1" smtClean="0">
                          <a:solidFill>
                            <a:srgbClr val="FF5601"/>
                          </a:solidFill>
                          <a:latin typeface="Cambria Math" panose="02040503050406030204" pitchFamily="18" charset="0"/>
                        </a:rPr>
                        <m:t>𝑐𝑒𝑛𝑡𝑒𝑟</m:t>
                      </m:r>
                      <m:r>
                        <a:rPr lang="en-US" altLang="ko-KR" sz="1100" b="0" i="1" smtClean="0">
                          <a:solidFill>
                            <a:srgbClr val="FF560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100" b="0" i="1" smtClean="0">
                          <a:solidFill>
                            <a:srgbClr val="FF560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ko-KR" sz="1100" b="0" i="1" smtClean="0">
                          <a:solidFill>
                            <a:srgbClr val="FF560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altLang="ko-KR" sz="1100" b="0" i="1" smtClean="0">
                          <a:solidFill>
                            <a:srgbClr val="FF5601"/>
                          </a:solidFill>
                          <a:latin typeface="Cambria Math" panose="02040503050406030204" pitchFamily="18" charset="0"/>
                        </a:rPr>
                        <m:t>𝑤𝑜𝑟𝑙𝑑</m:t>
                      </m:r>
                      <m:r>
                        <a:rPr lang="en-US" altLang="ko-KR" sz="1100" b="0" i="1" smtClean="0">
                          <a:solidFill>
                            <a:srgbClr val="FF560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100" b="0" i="1" smtClean="0">
                          <a:solidFill>
                            <a:srgbClr val="FF5601"/>
                          </a:solidFill>
                          <a:latin typeface="Cambria Math" panose="02040503050406030204" pitchFamily="18" charset="0"/>
                        </a:rPr>
                        <m:t>𝑐𝑜𝑜𝑟𝑑𝑖𝑛𝑎𝑡𝑒</m:t>
                      </m:r>
                      <m:r>
                        <a:rPr lang="en-US" altLang="ko-KR" sz="1100" b="0" i="1" smtClean="0">
                          <a:solidFill>
                            <a:srgbClr val="FF560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100" b="0" i="1" smtClean="0">
                          <a:solidFill>
                            <a:srgbClr val="FF5601"/>
                          </a:solidFill>
                          <a:latin typeface="Cambria Math" panose="02040503050406030204" pitchFamily="18" charset="0"/>
                        </a:rPr>
                        <m:t>𝑠𝑦𝑠𝑡𝑒𝑚</m:t>
                      </m:r>
                      <m:r>
                        <a:rPr lang="en-US" altLang="ko-KR" sz="1100" b="0" i="1" smtClean="0">
                          <a:solidFill>
                            <a:srgbClr val="FF560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100" dirty="0">
                  <a:solidFill>
                    <a:srgbClr val="FF5601"/>
                  </a:solidFill>
                </a:endParaRPr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93" y="4479060"/>
                <a:ext cx="1869807" cy="707886"/>
              </a:xfrm>
              <a:prstGeom prst="rect">
                <a:avLst/>
              </a:prstGeom>
              <a:blipFill>
                <a:blip r:embed="rId21"/>
                <a:stretch>
                  <a:fillRect b="-8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439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E1330-F117-49F3-99FE-C7C68CB76D67}" type="slidenum">
              <a:rPr lang="ko-KR" altLang="en-US" smtClean="0">
                <a:solidFill>
                  <a:prstClr val="white"/>
                </a:solidFill>
              </a:rPr>
              <a:pPr/>
              <a:t>40</a:t>
            </a:fld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3A2CB23-29F6-4EF4-8699-D219A2FFD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2" y="184150"/>
            <a:ext cx="8686800" cy="411163"/>
          </a:xfrm>
        </p:spPr>
        <p:txBody>
          <a:bodyPr/>
          <a:lstStyle/>
          <a:p>
            <a:r>
              <a:rPr lang="en-US" altLang="ko-KR" dirty="0"/>
              <a:t>Display your 3D results (ply file)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07" y="2103664"/>
            <a:ext cx="7514648" cy="3905250"/>
          </a:xfrm>
          <a:prstGeom prst="rect">
            <a:avLst/>
          </a:prstGeom>
        </p:spPr>
      </p:pic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C993E942-E4BC-4CEA-B028-E4D2890C4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2" y="990600"/>
            <a:ext cx="8686800" cy="518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Use </a:t>
            </a:r>
            <a:r>
              <a:rPr lang="en-US" altLang="ko-KR" sz="2400" dirty="0" err="1"/>
              <a:t>Meshlab</a:t>
            </a:r>
            <a:r>
              <a:rPr lang="en-US" altLang="ko-KR" sz="2400" dirty="0"/>
              <a:t> (download: </a:t>
            </a:r>
            <a:r>
              <a:rPr lang="en-US" altLang="ko-KR" sz="2400" dirty="0">
                <a:hlinkClick r:id="rId4"/>
              </a:rPr>
              <a:t>http://www.meshlab.net</a:t>
            </a:r>
            <a:r>
              <a:rPr lang="en-US" altLang="ko-KR" sz="2400" dirty="0"/>
              <a:t>) </a:t>
            </a:r>
          </a:p>
          <a:p>
            <a:pPr marL="342900" indent="-342900">
              <a:buAutoNum type="arabicPeriod" startAt="4"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24594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 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Submission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21142B-7808-4548-B0EA-52DB73D41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sz="2000" dirty="0"/>
              <a:t>Submission should include…</a:t>
            </a:r>
          </a:p>
          <a:p>
            <a:pPr lvl="1"/>
            <a:r>
              <a:rPr lang="en-US" altLang="ko-KR" sz="1800" dirty="0"/>
              <a:t>Source code</a:t>
            </a:r>
          </a:p>
          <a:p>
            <a:pPr lvl="1"/>
            <a:r>
              <a:rPr lang="en-US" altLang="ko-KR" sz="1800" dirty="0"/>
              <a:t>Results (3D point cloud in </a:t>
            </a:r>
            <a:r>
              <a:rPr lang="en-US" altLang="ko-KR" sz="1800" dirty="0">
                <a:solidFill>
                  <a:srgbClr val="FF0000"/>
                </a:solidFill>
              </a:rPr>
              <a:t>ply file</a:t>
            </a:r>
            <a:r>
              <a:rPr lang="en-US" altLang="ko-KR" sz="1800" dirty="0"/>
              <a:t>) of your code</a:t>
            </a:r>
          </a:p>
          <a:p>
            <a:pPr lvl="1"/>
            <a:r>
              <a:rPr lang="en-US" altLang="ko-KR" sz="1800" dirty="0"/>
              <a:t>Readme file explaining how to execute the program</a:t>
            </a:r>
          </a:p>
          <a:p>
            <a:pPr lvl="1"/>
            <a:r>
              <a:rPr lang="en-US" altLang="ko-KR" sz="1800" b="1" dirty="0"/>
              <a:t>Report</a:t>
            </a:r>
            <a:r>
              <a:rPr lang="en-US" altLang="ko-KR" sz="1800" dirty="0"/>
              <a:t> (3pts)</a:t>
            </a:r>
          </a:p>
          <a:p>
            <a:r>
              <a:rPr lang="en-US" altLang="ko-KR" sz="2000" dirty="0"/>
              <a:t>Report should include…</a:t>
            </a:r>
          </a:p>
          <a:p>
            <a:pPr lvl="1"/>
            <a:r>
              <a:rPr lang="en-US" altLang="ko-KR" sz="1800" dirty="0"/>
              <a:t>Your understanding of each steps of algorithms</a:t>
            </a:r>
          </a:p>
          <a:p>
            <a:pPr lvl="1"/>
            <a:r>
              <a:rPr lang="en-US" altLang="ko-KR" sz="1800" dirty="0"/>
              <a:t>Figures of results from your </a:t>
            </a:r>
            <a:r>
              <a:rPr lang="en-US" altLang="ko-KR" sz="1800" dirty="0" smtClean="0"/>
              <a:t>implementation</a:t>
            </a:r>
          </a:p>
          <a:p>
            <a:pPr lvl="1"/>
            <a:r>
              <a:rPr lang="en-US" altLang="ko-KR" sz="1800" dirty="0" smtClean="0"/>
              <a:t>Understanding of jacobian matrix and optimization</a:t>
            </a:r>
            <a:endParaRPr lang="en-US" altLang="ko-KR" sz="1800" dirty="0"/>
          </a:p>
          <a:p>
            <a:r>
              <a:rPr lang="en-US" altLang="ko-KR" sz="2400" dirty="0"/>
              <a:t>Notice</a:t>
            </a:r>
          </a:p>
          <a:p>
            <a:pPr lvl="1"/>
            <a:r>
              <a:rPr lang="en-US" altLang="ko-KR" sz="1800" dirty="0"/>
              <a:t>[Delayed submission] </a:t>
            </a:r>
            <a:r>
              <a:rPr lang="en-US" altLang="ko-KR" sz="1800" dirty="0">
                <a:solidFill>
                  <a:srgbClr val="FF0000"/>
                </a:solidFill>
              </a:rPr>
              <a:t>Not allowed</a:t>
            </a:r>
            <a:endParaRPr lang="en-US" altLang="ko-KR" sz="18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lvl="1"/>
            <a:r>
              <a:rPr lang="en-US" altLang="ko-KR" sz="1800" dirty="0">
                <a:sym typeface="Wingdings" panose="05000000000000000000" pitchFamily="2" charset="2"/>
              </a:rPr>
              <a:t>[Plagiarism] Definitely </a:t>
            </a:r>
            <a:r>
              <a:rPr lang="en-US" altLang="ko-KR" sz="1800" dirty="0">
                <a:solidFill>
                  <a:srgbClr val="FF0000"/>
                </a:solidFill>
                <a:sym typeface="Wingdings" panose="05000000000000000000" pitchFamily="2" charset="2"/>
              </a:rPr>
              <a:t>F grade </a:t>
            </a:r>
            <a:r>
              <a:rPr lang="en-US" altLang="ko-KR" sz="1800" dirty="0">
                <a:sym typeface="Wingdings" panose="05000000000000000000" pitchFamily="2" charset="2"/>
              </a:rPr>
              <a:t>for copied codes (from friends or internet)</a:t>
            </a:r>
          </a:p>
          <a:p>
            <a:pPr lvl="1"/>
            <a:r>
              <a:rPr lang="en-US" altLang="ko-KR" sz="1800" dirty="0">
                <a:sym typeface="Wingdings" panose="05000000000000000000" pitchFamily="2" charset="2"/>
              </a:rPr>
              <a:t>[Implementation] </a:t>
            </a:r>
            <a:r>
              <a:rPr lang="en-US" altLang="ko-KR" sz="1800" dirty="0">
                <a:solidFill>
                  <a:srgbClr val="FF0000"/>
                </a:solidFill>
                <a:sym typeface="Wingdings" panose="05000000000000000000" pitchFamily="2" charset="2"/>
              </a:rPr>
              <a:t>No use </a:t>
            </a:r>
            <a:r>
              <a:rPr lang="en-US" altLang="ko-KR" sz="1800" dirty="0">
                <a:sym typeface="Wingdings" panose="05000000000000000000" pitchFamily="2" charset="2"/>
              </a:rPr>
              <a:t>any open function such as </a:t>
            </a:r>
            <a:r>
              <a:rPr lang="en-US" altLang="ko-KR" sz="1800" dirty="0" err="1">
                <a:sym typeface="Wingdings" panose="05000000000000000000" pitchFamily="2" charset="2"/>
              </a:rPr>
              <a:t>findFundamentalMat</a:t>
            </a:r>
            <a:r>
              <a:rPr lang="en-US" altLang="ko-KR" sz="1800" dirty="0">
                <a:sym typeface="Wingdings" panose="05000000000000000000" pitchFamily="2" charset="2"/>
              </a:rPr>
              <a:t>() </a:t>
            </a:r>
            <a:br>
              <a:rPr lang="en-US" altLang="ko-KR" sz="1800" dirty="0">
                <a:sym typeface="Wingdings" panose="05000000000000000000" pitchFamily="2" charset="2"/>
              </a:rPr>
            </a:br>
            <a:r>
              <a:rPr lang="en-US" altLang="ko-KR" sz="1800" dirty="0">
                <a:sym typeface="Wingdings" panose="05000000000000000000" pitchFamily="2" charset="2"/>
              </a:rPr>
              <a:t>other than the mentioned function</a:t>
            </a:r>
          </a:p>
          <a:p>
            <a:pPr lvl="1"/>
            <a:endParaRPr lang="en-US" altLang="ko-KR" sz="1800" dirty="0">
              <a:sym typeface="Wingdings" panose="05000000000000000000" pitchFamily="2" charset="2"/>
            </a:endParaRPr>
          </a:p>
        </p:txBody>
      </p:sp>
      <p:sp>
        <p:nvSpPr>
          <p:cNvPr id="149" name="Rectangle 3"/>
          <p:cNvSpPr txBox="1">
            <a:spLocks noChangeArrowheads="1"/>
          </p:cNvSpPr>
          <p:nvPr/>
        </p:nvSpPr>
        <p:spPr>
          <a:xfrm>
            <a:off x="1485900" y="1671399"/>
            <a:ext cx="6515100" cy="351664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5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659503-A227-490F-9521-971FE5420F63}"/>
              </a:ext>
            </a:extLst>
          </p:cNvPr>
          <p:cNvSpPr/>
          <p:nvPr/>
        </p:nvSpPr>
        <p:spPr>
          <a:xfrm>
            <a:off x="4953002" y="2759244"/>
            <a:ext cx="423583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Due : </a:t>
            </a:r>
            <a:r>
              <a:rPr lang="en-US" altLang="ko-KR" b="1" dirty="0" smtClean="0">
                <a:solidFill>
                  <a:srgbClr val="FF0000"/>
                </a:solidFill>
              </a:rPr>
              <a:t>Nov. 4, </a:t>
            </a:r>
            <a:r>
              <a:rPr lang="en-US" altLang="ko-KR" b="1" dirty="0">
                <a:solidFill>
                  <a:srgbClr val="FF0000"/>
                </a:solidFill>
              </a:rPr>
              <a:t>11:55PM 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To : LMS System</a:t>
            </a:r>
            <a:br>
              <a:rPr lang="en-US" altLang="ko-KR" b="1" dirty="0">
                <a:solidFill>
                  <a:srgbClr val="FF0000"/>
                </a:solidFill>
              </a:rPr>
            </a:b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TA session: </a:t>
            </a:r>
            <a:r>
              <a:rPr lang="en-US" altLang="ko-KR" b="1" dirty="0" smtClean="0">
                <a:solidFill>
                  <a:srgbClr val="FF0000"/>
                </a:solidFill>
              </a:rPr>
              <a:t>10/30 </a:t>
            </a:r>
            <a:r>
              <a:rPr lang="en-US" altLang="ko-KR" b="1" dirty="0">
                <a:solidFill>
                  <a:srgbClr val="FF0000"/>
                </a:solidFill>
              </a:rPr>
              <a:t>and </a:t>
            </a:r>
            <a:r>
              <a:rPr lang="en-US" altLang="ko-KR" b="1" dirty="0" smtClean="0">
                <a:solidFill>
                  <a:srgbClr val="FF0000"/>
                </a:solidFill>
              </a:rPr>
              <a:t>11/1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TA: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 err="1" smtClean="0">
                <a:solidFill>
                  <a:srgbClr val="FF0000"/>
                </a:solidFill>
              </a:rPr>
              <a:t>Seongmin</a:t>
            </a:r>
            <a:r>
              <a:rPr lang="en-US" altLang="ko-KR" b="1" dirty="0" smtClean="0">
                <a:solidFill>
                  <a:srgbClr val="FF0000"/>
                </a:solidFill>
              </a:rPr>
              <a:t> Lee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Office Hour : </a:t>
            </a:r>
            <a:r>
              <a:rPr lang="en-US" altLang="ko-KR" b="1" dirty="0" smtClean="0">
                <a:solidFill>
                  <a:srgbClr val="FF0000"/>
                </a:solidFill>
              </a:rPr>
              <a:t>Thu, Fri PM 2:30~3:30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(e-mail</a:t>
            </a:r>
            <a:r>
              <a:rPr lang="en-US" altLang="ko-KR" b="1" dirty="0" smtClean="0">
                <a:solidFill>
                  <a:srgbClr val="FF0000"/>
                </a:solidFill>
              </a:rPr>
              <a:t>: sungmin9939@gm.gist.ac.kr)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02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Auxiliary References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B65581-E47B-4922-ADA7-C1104ED69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ko-KR" sz="2000" dirty="0"/>
              <a:t>Multiple-View Geometry in Computer Vision (</a:t>
            </a:r>
            <a:r>
              <a:rPr lang="en-US" altLang="ko-KR" sz="2000" dirty="0">
                <a:hlinkClick r:id="rId3"/>
              </a:rPr>
              <a:t>https://github.com/liulinbo/slam/blob/master/Multiple%20View%20Geometry%20in%20Computer%20Vision.pdf</a:t>
            </a:r>
            <a:r>
              <a:rPr lang="en-US" altLang="ko-KR" sz="2000" dirty="0"/>
              <a:t>)</a:t>
            </a:r>
          </a:p>
          <a:p>
            <a:pPr lvl="1"/>
            <a:r>
              <a:rPr lang="en-US" altLang="ko-KR" sz="2000" dirty="0"/>
              <a:t>Basic Projective Geometry (</a:t>
            </a:r>
            <a:r>
              <a:rPr lang="en-US" altLang="ko-KR" sz="2000" dirty="0" err="1"/>
              <a:t>ch.</a:t>
            </a:r>
            <a:r>
              <a:rPr lang="en-US" altLang="ko-KR" sz="2000" dirty="0"/>
              <a:t> 2,3)</a:t>
            </a:r>
          </a:p>
          <a:p>
            <a:pPr lvl="1"/>
            <a:r>
              <a:rPr lang="en-US" altLang="ko-KR" sz="2000" dirty="0"/>
              <a:t>Camera Models and Calibration (</a:t>
            </a:r>
            <a:r>
              <a:rPr lang="en-US" altLang="ko-KR" sz="2000" dirty="0" err="1"/>
              <a:t>ch.</a:t>
            </a:r>
            <a:r>
              <a:rPr lang="en-US" altLang="ko-KR" sz="2000" dirty="0"/>
              <a:t> 6,8)</a:t>
            </a:r>
          </a:p>
          <a:p>
            <a:pPr lvl="1"/>
            <a:r>
              <a:rPr lang="en-US" altLang="ko-KR" sz="2000" dirty="0" err="1"/>
              <a:t>Epipolar</a:t>
            </a:r>
            <a:r>
              <a:rPr lang="en-US" altLang="ko-KR" sz="2000" dirty="0"/>
              <a:t> Geometry and Implementation (</a:t>
            </a:r>
            <a:r>
              <a:rPr lang="en-US" altLang="ko-KR" sz="2000" dirty="0" err="1"/>
              <a:t>ch.</a:t>
            </a:r>
            <a:r>
              <a:rPr lang="en-US" altLang="ko-KR" sz="2000" dirty="0"/>
              <a:t> 9, 11)</a:t>
            </a:r>
          </a:p>
          <a:p>
            <a:pPr lvl="1"/>
            <a:r>
              <a:rPr lang="en-US" altLang="ko-KR" sz="2000" dirty="0"/>
              <a:t>Triangulation (</a:t>
            </a:r>
            <a:r>
              <a:rPr lang="en-US" altLang="ko-KR" sz="2000" dirty="0" err="1"/>
              <a:t>ch.</a:t>
            </a:r>
            <a:r>
              <a:rPr lang="en-US" altLang="ko-KR" sz="2000" dirty="0"/>
              <a:t> 12)</a:t>
            </a:r>
          </a:p>
          <a:p>
            <a:pPr lvl="1"/>
            <a:endParaRPr lang="en-US" altLang="ko-KR" sz="2000" dirty="0"/>
          </a:p>
          <a:p>
            <a:r>
              <a:rPr lang="en-US" altLang="ko-KR" sz="2000" dirty="0"/>
              <a:t>Computer Vision: Algorithms and Applications (</a:t>
            </a:r>
            <a:r>
              <a:rPr lang="en-US" altLang="ko-KR" sz="2000" dirty="0">
                <a:hlinkClick r:id="rId4"/>
              </a:rPr>
              <a:t>http://szeliski.org/Book/drafts/SzeliskiBook_20100903_draft.pdf</a:t>
            </a:r>
            <a:r>
              <a:rPr lang="en-US" altLang="ko-KR" sz="2000" dirty="0"/>
              <a:t>)</a:t>
            </a:r>
          </a:p>
          <a:p>
            <a:pPr lvl="1"/>
            <a:r>
              <a:rPr lang="en-US" altLang="ko-KR" sz="2000" dirty="0"/>
              <a:t>Structure from Motion (</a:t>
            </a:r>
            <a:r>
              <a:rPr lang="en-US" altLang="ko-KR" sz="2000" dirty="0" err="1"/>
              <a:t>ch.</a:t>
            </a:r>
            <a:r>
              <a:rPr lang="en-US" altLang="ko-KR" sz="2000" dirty="0"/>
              <a:t> 7)</a:t>
            </a:r>
          </a:p>
          <a:p>
            <a:pPr lvl="1"/>
            <a:endParaRPr lang="en-US" altLang="ko-KR" sz="2000" dirty="0"/>
          </a:p>
          <a:p>
            <a:r>
              <a:rPr lang="en-US" altLang="ko-KR" sz="2000" dirty="0" err="1"/>
              <a:t>Phillp</a:t>
            </a:r>
            <a:r>
              <a:rPr lang="en-US" altLang="ko-KR" sz="2000" dirty="0"/>
              <a:t> </a:t>
            </a:r>
            <a:r>
              <a:rPr lang="en-US" altLang="ko-KR" sz="2000" dirty="0" err="1"/>
              <a:t>Torr’s</a:t>
            </a:r>
            <a:r>
              <a:rPr lang="en-US" altLang="ko-KR" sz="2000" dirty="0"/>
              <a:t> Structure from Motion toolkit</a:t>
            </a:r>
          </a:p>
          <a:p>
            <a:pPr lvl="1"/>
            <a:r>
              <a:rPr lang="en-US" altLang="ko-KR" sz="2000" dirty="0"/>
              <a:t>Includes F-matrix estimation, RANSAC, Triangulation and etc.</a:t>
            </a:r>
          </a:p>
          <a:p>
            <a:pPr lvl="1"/>
            <a:r>
              <a:rPr lang="en-US" altLang="ko-KR" sz="2000" dirty="0">
                <a:hlinkClick r:id="rId5"/>
              </a:rPr>
              <a:t>https://kr.mathworks.com/matlabcentral/fileexchange/4576-structure-and-motion-toolkit-in-matlab</a:t>
            </a:r>
            <a:endParaRPr lang="en-US" altLang="ko-KR" sz="1600" dirty="0"/>
          </a:p>
        </p:txBody>
      </p:sp>
      <p:sp>
        <p:nvSpPr>
          <p:cNvPr id="149" name="Rectangle 3"/>
          <p:cNvSpPr txBox="1">
            <a:spLocks noChangeArrowheads="1"/>
          </p:cNvSpPr>
          <p:nvPr/>
        </p:nvSpPr>
        <p:spPr>
          <a:xfrm>
            <a:off x="1480185" y="1848564"/>
            <a:ext cx="6515100" cy="351664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7513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5338" y="901700"/>
            <a:ext cx="7662862" cy="321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1683" name="Text Box 3"/>
          <p:cNvSpPr txBox="1">
            <a:spLocks noChangeArrowheads="1"/>
          </p:cNvSpPr>
          <p:nvPr/>
        </p:nvSpPr>
        <p:spPr bwMode="auto">
          <a:xfrm>
            <a:off x="1457325" y="4579938"/>
            <a:ext cx="723467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/>
              <a:t>Potential matches for </a:t>
            </a:r>
            <a:r>
              <a:rPr lang="en-US" sz="2000" i="1" dirty="0"/>
              <a:t>x</a:t>
            </a:r>
            <a:r>
              <a:rPr lang="en-US" sz="2000" dirty="0"/>
              <a:t> have to lie on the corresponding line </a:t>
            </a:r>
            <a:r>
              <a:rPr lang="en-US" sz="2000" i="1" dirty="0"/>
              <a:t>l’</a:t>
            </a:r>
            <a:r>
              <a:rPr lang="en-US" sz="2000" dirty="0"/>
              <a:t>.</a:t>
            </a:r>
          </a:p>
        </p:txBody>
      </p:sp>
      <p:sp>
        <p:nvSpPr>
          <p:cNvPr id="711684" name="Text Box 4"/>
          <p:cNvSpPr txBox="1">
            <a:spLocks noChangeArrowheads="1"/>
          </p:cNvSpPr>
          <p:nvPr/>
        </p:nvSpPr>
        <p:spPr bwMode="auto">
          <a:xfrm>
            <a:off x="1447800" y="5000595"/>
            <a:ext cx="723467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/>
              <a:t>Potential matches for </a:t>
            </a:r>
            <a:r>
              <a:rPr lang="en-US" sz="2000" i="1" dirty="0"/>
              <a:t>x’</a:t>
            </a:r>
            <a:r>
              <a:rPr lang="en-US" sz="2000" dirty="0"/>
              <a:t> have to lie on the corresponding line </a:t>
            </a:r>
            <a:r>
              <a:rPr lang="en-US" sz="2000" i="1" dirty="0"/>
              <a:t>l</a:t>
            </a:r>
            <a:r>
              <a:rPr lang="en-US" sz="2000" dirty="0"/>
              <a:t>.</a:t>
            </a:r>
          </a:p>
        </p:txBody>
      </p:sp>
      <p:sp>
        <p:nvSpPr>
          <p:cNvPr id="711685" name="Oval 5"/>
          <p:cNvSpPr>
            <a:spLocks noChangeArrowheads="1"/>
          </p:cNvSpPr>
          <p:nvPr/>
        </p:nvSpPr>
        <p:spPr bwMode="auto">
          <a:xfrm>
            <a:off x="2884488" y="240665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1686" name="Line 6"/>
          <p:cNvSpPr>
            <a:spLocks noChangeShapeType="1"/>
          </p:cNvSpPr>
          <p:nvPr/>
        </p:nvSpPr>
        <p:spPr bwMode="auto">
          <a:xfrm flipH="1">
            <a:off x="6084888" y="2330450"/>
            <a:ext cx="254000" cy="158115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1687" name="Oval 7"/>
          <p:cNvSpPr>
            <a:spLocks noChangeArrowheads="1"/>
          </p:cNvSpPr>
          <p:nvPr/>
        </p:nvSpPr>
        <p:spPr bwMode="auto">
          <a:xfrm>
            <a:off x="6275388" y="2406650"/>
            <a:ext cx="76200" cy="76200"/>
          </a:xfrm>
          <a:prstGeom prst="ellipse">
            <a:avLst/>
          </a:prstGeom>
          <a:solidFill>
            <a:srgbClr val="CC3300"/>
          </a:solidFill>
          <a:ln w="9525">
            <a:solidFill>
              <a:srgbClr val="CC33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Verdana" pitchFamily="34" charset="0"/>
            </a:endParaRPr>
          </a:p>
        </p:txBody>
      </p:sp>
      <p:sp>
        <p:nvSpPr>
          <p:cNvPr id="711688" name="Line 8"/>
          <p:cNvSpPr>
            <a:spLocks noChangeShapeType="1"/>
          </p:cNvSpPr>
          <p:nvPr/>
        </p:nvSpPr>
        <p:spPr bwMode="auto">
          <a:xfrm flipH="1" flipV="1">
            <a:off x="2909888" y="2311400"/>
            <a:ext cx="241300" cy="15621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1689" name="Oval 9"/>
          <p:cNvSpPr>
            <a:spLocks noChangeArrowheads="1"/>
          </p:cNvSpPr>
          <p:nvPr/>
        </p:nvSpPr>
        <p:spPr bwMode="auto">
          <a:xfrm>
            <a:off x="3316288" y="210185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1690" name="Oval 10"/>
          <p:cNvSpPr>
            <a:spLocks noChangeArrowheads="1"/>
          </p:cNvSpPr>
          <p:nvPr/>
        </p:nvSpPr>
        <p:spPr bwMode="auto">
          <a:xfrm>
            <a:off x="3970338" y="165735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1691" name="Oval 11"/>
          <p:cNvSpPr>
            <a:spLocks noChangeArrowheads="1"/>
          </p:cNvSpPr>
          <p:nvPr/>
        </p:nvSpPr>
        <p:spPr bwMode="auto">
          <a:xfrm>
            <a:off x="6275388" y="24003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1692" name="Oval 12"/>
          <p:cNvSpPr>
            <a:spLocks noChangeArrowheads="1"/>
          </p:cNvSpPr>
          <p:nvPr/>
        </p:nvSpPr>
        <p:spPr bwMode="auto">
          <a:xfrm>
            <a:off x="6224588" y="27559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1693" name="Oval 13"/>
          <p:cNvSpPr>
            <a:spLocks noChangeArrowheads="1"/>
          </p:cNvSpPr>
          <p:nvPr/>
        </p:nvSpPr>
        <p:spPr bwMode="auto">
          <a:xfrm>
            <a:off x="6167438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9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</a:t>
            </a:r>
            <a:r>
              <a:rPr lang="en-US" dirty="0" err="1"/>
              <a:t>Epipolar</a:t>
            </a:r>
            <a:r>
              <a:rPr lang="en-US" dirty="0"/>
              <a:t> constraint</a:t>
            </a:r>
          </a:p>
        </p:txBody>
      </p:sp>
      <p:sp>
        <p:nvSpPr>
          <p:cNvPr id="20495" name="Freeform 15"/>
          <p:cNvSpPr>
            <a:spLocks/>
          </p:cNvSpPr>
          <p:nvPr/>
        </p:nvSpPr>
        <p:spPr bwMode="auto">
          <a:xfrm>
            <a:off x="2667000" y="2286000"/>
            <a:ext cx="228600" cy="228600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12" y="80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6" name="Text Box 16"/>
          <p:cNvSpPr txBox="1">
            <a:spLocks noChangeArrowheads="1"/>
          </p:cNvSpPr>
          <p:nvPr/>
        </p:nvSpPr>
        <p:spPr bwMode="auto">
          <a:xfrm>
            <a:off x="2667000" y="2209800"/>
            <a:ext cx="2095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>
                <a:latin typeface="Times New Roman" pitchFamily="18" charset="0"/>
              </a:rPr>
              <a:t>x</a:t>
            </a:r>
          </a:p>
        </p:txBody>
      </p:sp>
      <p:sp>
        <p:nvSpPr>
          <p:cNvPr id="20497" name="Freeform 17"/>
          <p:cNvSpPr>
            <a:spLocks/>
          </p:cNvSpPr>
          <p:nvPr/>
        </p:nvSpPr>
        <p:spPr bwMode="auto">
          <a:xfrm>
            <a:off x="6019800" y="2336800"/>
            <a:ext cx="273050" cy="254000"/>
          </a:xfrm>
          <a:custGeom>
            <a:avLst/>
            <a:gdLst>
              <a:gd name="T0" fmla="*/ 2147483647 w 172"/>
              <a:gd name="T1" fmla="*/ 2147483647 h 160"/>
              <a:gd name="T2" fmla="*/ 0 w 172"/>
              <a:gd name="T3" fmla="*/ 2147483647 h 160"/>
              <a:gd name="T4" fmla="*/ 2147483647 w 172"/>
              <a:gd name="T5" fmla="*/ 2147483647 h 160"/>
              <a:gd name="T6" fmla="*/ 2147483647 w 172"/>
              <a:gd name="T7" fmla="*/ 2147483647 h 160"/>
              <a:gd name="T8" fmla="*/ 2147483647 w 172"/>
              <a:gd name="T9" fmla="*/ 0 h 160"/>
              <a:gd name="T10" fmla="*/ 2147483647 w 172"/>
              <a:gd name="T11" fmla="*/ 2147483647 h 1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72"/>
              <a:gd name="T19" fmla="*/ 0 h 160"/>
              <a:gd name="T20" fmla="*/ 172 w 172"/>
              <a:gd name="T21" fmla="*/ 160 h 16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72" h="160">
                <a:moveTo>
                  <a:pt x="48" y="16"/>
                </a:moveTo>
                <a:lnTo>
                  <a:pt x="0" y="112"/>
                </a:lnTo>
                <a:lnTo>
                  <a:pt x="48" y="160"/>
                </a:lnTo>
                <a:lnTo>
                  <a:pt x="144" y="112"/>
                </a:lnTo>
                <a:lnTo>
                  <a:pt x="172" y="0"/>
                </a:lnTo>
                <a:lnTo>
                  <a:pt x="48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1698" name="Text Box 18"/>
          <p:cNvSpPr txBox="1">
            <a:spLocks noChangeArrowheads="1"/>
          </p:cNvSpPr>
          <p:nvPr/>
        </p:nvSpPr>
        <p:spPr bwMode="auto">
          <a:xfrm>
            <a:off x="6019800" y="2286000"/>
            <a:ext cx="381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>
                <a:latin typeface="Times New Roman" pitchFamily="18" charset="0"/>
              </a:rPr>
              <a:t>x’</a:t>
            </a:r>
          </a:p>
        </p:txBody>
      </p:sp>
      <p:sp>
        <p:nvSpPr>
          <p:cNvPr id="20499" name="Freeform 19"/>
          <p:cNvSpPr>
            <a:spLocks/>
          </p:cNvSpPr>
          <p:nvPr/>
        </p:nvSpPr>
        <p:spPr bwMode="auto">
          <a:xfrm>
            <a:off x="8001000" y="1524000"/>
            <a:ext cx="381000" cy="304800"/>
          </a:xfrm>
          <a:custGeom>
            <a:avLst/>
            <a:gdLst>
              <a:gd name="T0" fmla="*/ 2147483647 w 240"/>
              <a:gd name="T1" fmla="*/ 2147483647 h 192"/>
              <a:gd name="T2" fmla="*/ 2147483647 w 240"/>
              <a:gd name="T3" fmla="*/ 0 h 192"/>
              <a:gd name="T4" fmla="*/ 2147483647 w 240"/>
              <a:gd name="T5" fmla="*/ 2147483647 h 192"/>
              <a:gd name="T6" fmla="*/ 0 w 240"/>
              <a:gd name="T7" fmla="*/ 2147483647 h 192"/>
              <a:gd name="T8" fmla="*/ 2147483647 w 240"/>
              <a:gd name="T9" fmla="*/ 2147483647 h 192"/>
              <a:gd name="T10" fmla="*/ 2147483647 w 240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0"/>
              <a:gd name="T19" fmla="*/ 0 h 192"/>
              <a:gd name="T20" fmla="*/ 240 w 240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0" h="192">
                <a:moveTo>
                  <a:pt x="240" y="192"/>
                </a:moveTo>
                <a:lnTo>
                  <a:pt x="240" y="0"/>
                </a:lnTo>
                <a:lnTo>
                  <a:pt x="88" y="24"/>
                </a:lnTo>
                <a:lnTo>
                  <a:pt x="0" y="96"/>
                </a:lnTo>
                <a:lnTo>
                  <a:pt x="96" y="192"/>
                </a:lnTo>
                <a:lnTo>
                  <a:pt x="240" y="19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0" name="Freeform 20"/>
          <p:cNvSpPr>
            <a:spLocks/>
          </p:cNvSpPr>
          <p:nvPr/>
        </p:nvSpPr>
        <p:spPr bwMode="auto">
          <a:xfrm>
            <a:off x="838200" y="1536700"/>
            <a:ext cx="260350" cy="292100"/>
          </a:xfrm>
          <a:custGeom>
            <a:avLst/>
            <a:gdLst>
              <a:gd name="T0" fmla="*/ 2147483647 w 164"/>
              <a:gd name="T1" fmla="*/ 0 h 184"/>
              <a:gd name="T2" fmla="*/ 0 w 164"/>
              <a:gd name="T3" fmla="*/ 2147483647 h 184"/>
              <a:gd name="T4" fmla="*/ 2147483647 w 164"/>
              <a:gd name="T5" fmla="*/ 2147483647 h 184"/>
              <a:gd name="T6" fmla="*/ 2147483647 w 164"/>
              <a:gd name="T7" fmla="*/ 2147483647 h 184"/>
              <a:gd name="T8" fmla="*/ 2147483647 w 164"/>
              <a:gd name="T9" fmla="*/ 2147483647 h 184"/>
              <a:gd name="T10" fmla="*/ 2147483647 w 164"/>
              <a:gd name="T11" fmla="*/ 0 h 18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4"/>
              <a:gd name="T19" fmla="*/ 0 h 184"/>
              <a:gd name="T20" fmla="*/ 164 w 164"/>
              <a:gd name="T21" fmla="*/ 184 h 18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4" h="184">
                <a:moveTo>
                  <a:pt x="32" y="0"/>
                </a:moveTo>
                <a:lnTo>
                  <a:pt x="0" y="136"/>
                </a:lnTo>
                <a:lnTo>
                  <a:pt x="48" y="184"/>
                </a:lnTo>
                <a:lnTo>
                  <a:pt x="148" y="176"/>
                </a:lnTo>
                <a:lnTo>
                  <a:pt x="164" y="36"/>
                </a:lnTo>
                <a:lnTo>
                  <a:pt x="3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1" name="Freeform 21"/>
          <p:cNvSpPr>
            <a:spLocks/>
          </p:cNvSpPr>
          <p:nvPr/>
        </p:nvSpPr>
        <p:spPr bwMode="auto">
          <a:xfrm>
            <a:off x="5905500" y="2667000"/>
            <a:ext cx="336550" cy="698500"/>
          </a:xfrm>
          <a:custGeom>
            <a:avLst/>
            <a:gdLst>
              <a:gd name="T0" fmla="*/ 2147483647 w 212"/>
              <a:gd name="T1" fmla="*/ 2147483647 h 440"/>
              <a:gd name="T2" fmla="*/ 2147483647 w 212"/>
              <a:gd name="T3" fmla="*/ 2147483647 h 440"/>
              <a:gd name="T4" fmla="*/ 0 w 212"/>
              <a:gd name="T5" fmla="*/ 2147483647 h 440"/>
              <a:gd name="T6" fmla="*/ 2147483647 w 212"/>
              <a:gd name="T7" fmla="*/ 2147483647 h 440"/>
              <a:gd name="T8" fmla="*/ 2147483647 w 212"/>
              <a:gd name="T9" fmla="*/ 0 h 440"/>
              <a:gd name="T10" fmla="*/ 2147483647 w 212"/>
              <a:gd name="T11" fmla="*/ 2147483647 h 44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2"/>
              <a:gd name="T19" fmla="*/ 0 h 440"/>
              <a:gd name="T20" fmla="*/ 212 w 212"/>
              <a:gd name="T21" fmla="*/ 440 h 44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2" h="440">
                <a:moveTo>
                  <a:pt x="72" y="16"/>
                </a:moveTo>
                <a:lnTo>
                  <a:pt x="24" y="112"/>
                </a:lnTo>
                <a:lnTo>
                  <a:pt x="0" y="400"/>
                </a:lnTo>
                <a:lnTo>
                  <a:pt x="132" y="440"/>
                </a:lnTo>
                <a:lnTo>
                  <a:pt x="212" y="0"/>
                </a:lnTo>
                <a:lnTo>
                  <a:pt x="72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2" name="Freeform 22"/>
          <p:cNvSpPr>
            <a:spLocks/>
          </p:cNvSpPr>
          <p:nvPr/>
        </p:nvSpPr>
        <p:spPr bwMode="auto">
          <a:xfrm>
            <a:off x="3854450" y="1371600"/>
            <a:ext cx="368300" cy="298450"/>
          </a:xfrm>
          <a:custGeom>
            <a:avLst/>
            <a:gdLst>
              <a:gd name="T0" fmla="*/ 2147483647 w 232"/>
              <a:gd name="T1" fmla="*/ 2147483647 h 188"/>
              <a:gd name="T2" fmla="*/ 2147483647 w 232"/>
              <a:gd name="T3" fmla="*/ 2147483647 h 188"/>
              <a:gd name="T4" fmla="*/ 0 w 232"/>
              <a:gd name="T5" fmla="*/ 2147483647 h 188"/>
              <a:gd name="T6" fmla="*/ 2147483647 w 232"/>
              <a:gd name="T7" fmla="*/ 2147483647 h 188"/>
              <a:gd name="T8" fmla="*/ 2147483647 w 232"/>
              <a:gd name="T9" fmla="*/ 2147483647 h 188"/>
              <a:gd name="T10" fmla="*/ 2147483647 w 232"/>
              <a:gd name="T11" fmla="*/ 2147483647 h 188"/>
              <a:gd name="T12" fmla="*/ 2147483647 w 232"/>
              <a:gd name="T13" fmla="*/ 0 h 188"/>
              <a:gd name="T14" fmla="*/ 2147483647 w 232"/>
              <a:gd name="T15" fmla="*/ 2147483647 h 18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32"/>
              <a:gd name="T25" fmla="*/ 0 h 188"/>
              <a:gd name="T26" fmla="*/ 232 w 232"/>
              <a:gd name="T27" fmla="*/ 188 h 18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32" h="188">
                <a:moveTo>
                  <a:pt x="68" y="16"/>
                </a:moveTo>
                <a:lnTo>
                  <a:pt x="20" y="112"/>
                </a:lnTo>
                <a:lnTo>
                  <a:pt x="0" y="164"/>
                </a:lnTo>
                <a:lnTo>
                  <a:pt x="56" y="188"/>
                </a:lnTo>
                <a:lnTo>
                  <a:pt x="136" y="148"/>
                </a:lnTo>
                <a:lnTo>
                  <a:pt x="232" y="80"/>
                </a:lnTo>
                <a:lnTo>
                  <a:pt x="192" y="0"/>
                </a:lnTo>
                <a:lnTo>
                  <a:pt x="68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3" name="Freeform 23"/>
          <p:cNvSpPr>
            <a:spLocks/>
          </p:cNvSpPr>
          <p:nvPr/>
        </p:nvSpPr>
        <p:spPr bwMode="auto">
          <a:xfrm>
            <a:off x="3200400" y="1828800"/>
            <a:ext cx="381000" cy="260350"/>
          </a:xfrm>
          <a:custGeom>
            <a:avLst/>
            <a:gdLst>
              <a:gd name="T0" fmla="*/ 2147483647 w 240"/>
              <a:gd name="T1" fmla="*/ 2147483647 h 164"/>
              <a:gd name="T2" fmla="*/ 2147483647 w 240"/>
              <a:gd name="T3" fmla="*/ 2147483647 h 164"/>
              <a:gd name="T4" fmla="*/ 0 w 240"/>
              <a:gd name="T5" fmla="*/ 2147483647 h 164"/>
              <a:gd name="T6" fmla="*/ 2147483647 w 240"/>
              <a:gd name="T7" fmla="*/ 2147483647 h 164"/>
              <a:gd name="T8" fmla="*/ 2147483647 w 240"/>
              <a:gd name="T9" fmla="*/ 2147483647 h 164"/>
              <a:gd name="T10" fmla="*/ 2147483647 w 240"/>
              <a:gd name="T11" fmla="*/ 0 h 164"/>
              <a:gd name="T12" fmla="*/ 2147483647 w 240"/>
              <a:gd name="T13" fmla="*/ 2147483647 h 16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40"/>
              <a:gd name="T22" fmla="*/ 0 h 164"/>
              <a:gd name="T23" fmla="*/ 240 w 240"/>
              <a:gd name="T24" fmla="*/ 164 h 16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40" h="164">
                <a:moveTo>
                  <a:pt x="76" y="16"/>
                </a:moveTo>
                <a:lnTo>
                  <a:pt x="28" y="112"/>
                </a:lnTo>
                <a:lnTo>
                  <a:pt x="0" y="156"/>
                </a:lnTo>
                <a:lnTo>
                  <a:pt x="104" y="164"/>
                </a:lnTo>
                <a:lnTo>
                  <a:pt x="240" y="80"/>
                </a:lnTo>
                <a:lnTo>
                  <a:pt x="200" y="0"/>
                </a:lnTo>
                <a:lnTo>
                  <a:pt x="76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1704" name="Text Box 24"/>
          <p:cNvSpPr txBox="1">
            <a:spLocks noChangeArrowheads="1"/>
          </p:cNvSpPr>
          <p:nvPr/>
        </p:nvSpPr>
        <p:spPr bwMode="auto">
          <a:xfrm>
            <a:off x="3733800" y="1349375"/>
            <a:ext cx="303213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i="1">
                <a:latin typeface="Times New Roman" pitchFamily="18" charset="0"/>
              </a:rPr>
              <a:t>X</a:t>
            </a:r>
          </a:p>
        </p:txBody>
      </p:sp>
      <p:sp>
        <p:nvSpPr>
          <p:cNvPr id="711705" name="Text Box 25"/>
          <p:cNvSpPr txBox="1">
            <a:spLocks noChangeArrowheads="1"/>
          </p:cNvSpPr>
          <p:nvPr/>
        </p:nvSpPr>
        <p:spPr bwMode="auto">
          <a:xfrm>
            <a:off x="5943600" y="2667000"/>
            <a:ext cx="381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>
                <a:latin typeface="Times New Roman" pitchFamily="18" charset="0"/>
              </a:rPr>
              <a:t>x’</a:t>
            </a:r>
          </a:p>
        </p:txBody>
      </p:sp>
      <p:sp>
        <p:nvSpPr>
          <p:cNvPr id="711706" name="Text Box 26"/>
          <p:cNvSpPr txBox="1">
            <a:spLocks noChangeArrowheads="1"/>
          </p:cNvSpPr>
          <p:nvPr/>
        </p:nvSpPr>
        <p:spPr bwMode="auto">
          <a:xfrm>
            <a:off x="3124200" y="1752600"/>
            <a:ext cx="303213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i="1">
                <a:latin typeface="Times New Roman" pitchFamily="18" charset="0"/>
              </a:rPr>
              <a:t>X</a:t>
            </a:r>
          </a:p>
        </p:txBody>
      </p:sp>
      <p:sp>
        <p:nvSpPr>
          <p:cNvPr id="711707" name="Text Box 27"/>
          <p:cNvSpPr txBox="1">
            <a:spLocks noChangeArrowheads="1"/>
          </p:cNvSpPr>
          <p:nvPr/>
        </p:nvSpPr>
        <p:spPr bwMode="auto">
          <a:xfrm>
            <a:off x="5867400" y="3048000"/>
            <a:ext cx="381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>
                <a:latin typeface="Times New Roman" pitchFamily="18" charset="0"/>
              </a:rPr>
              <a:t>x’</a:t>
            </a:r>
          </a:p>
        </p:txBody>
      </p:sp>
      <p:sp>
        <p:nvSpPr>
          <p:cNvPr id="711708" name="Oval 28"/>
          <p:cNvSpPr>
            <a:spLocks noChangeArrowheads="1"/>
          </p:cNvSpPr>
          <p:nvPr/>
        </p:nvSpPr>
        <p:spPr bwMode="auto">
          <a:xfrm>
            <a:off x="4592638" y="122555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09" name="Rectangle 29"/>
          <p:cNvSpPr>
            <a:spLocks noChangeArrowheads="1"/>
          </p:cNvSpPr>
          <p:nvPr/>
        </p:nvSpPr>
        <p:spPr bwMode="auto">
          <a:xfrm>
            <a:off x="4419600" y="914400"/>
            <a:ext cx="3048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1710" name="Text Box 30"/>
          <p:cNvSpPr txBox="1">
            <a:spLocks noChangeArrowheads="1"/>
          </p:cNvSpPr>
          <p:nvPr/>
        </p:nvSpPr>
        <p:spPr bwMode="auto">
          <a:xfrm>
            <a:off x="4343400" y="914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>
                <a:latin typeface="Times New Roman" pitchFamily="18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7885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877888"/>
            <a:ext cx="7696200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1876" name="Line 4"/>
          <p:cNvSpPr>
            <a:spLocks noChangeShapeType="1"/>
          </p:cNvSpPr>
          <p:nvPr/>
        </p:nvSpPr>
        <p:spPr bwMode="auto">
          <a:xfrm flipV="1">
            <a:off x="1073150" y="3741738"/>
            <a:ext cx="2098675" cy="1270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91877" name="Line 5"/>
          <p:cNvSpPr>
            <a:spLocks noChangeShapeType="1"/>
          </p:cNvSpPr>
          <p:nvPr/>
        </p:nvSpPr>
        <p:spPr bwMode="auto">
          <a:xfrm>
            <a:off x="3524250" y="3748088"/>
            <a:ext cx="231140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91878" name="Line 6"/>
          <p:cNvSpPr>
            <a:spLocks noChangeShapeType="1"/>
          </p:cNvSpPr>
          <p:nvPr/>
        </p:nvSpPr>
        <p:spPr bwMode="auto">
          <a:xfrm>
            <a:off x="6210300" y="3748088"/>
            <a:ext cx="209550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91879" name="Line 7"/>
          <p:cNvSpPr>
            <a:spLocks noChangeShapeType="1"/>
          </p:cNvSpPr>
          <p:nvPr/>
        </p:nvSpPr>
        <p:spPr bwMode="auto">
          <a:xfrm>
            <a:off x="6419850" y="2452688"/>
            <a:ext cx="1885950" cy="128905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91880" name="Line 8"/>
          <p:cNvSpPr>
            <a:spLocks noChangeShapeType="1"/>
          </p:cNvSpPr>
          <p:nvPr/>
        </p:nvSpPr>
        <p:spPr bwMode="auto">
          <a:xfrm>
            <a:off x="4724400" y="1284288"/>
            <a:ext cx="1466850" cy="100330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91881" name="Line 9"/>
          <p:cNvSpPr>
            <a:spLocks noChangeShapeType="1"/>
          </p:cNvSpPr>
          <p:nvPr/>
        </p:nvSpPr>
        <p:spPr bwMode="auto">
          <a:xfrm flipV="1">
            <a:off x="3187700" y="1271588"/>
            <a:ext cx="1473200" cy="100965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91882" name="Line 10"/>
          <p:cNvSpPr>
            <a:spLocks noChangeShapeType="1"/>
          </p:cNvSpPr>
          <p:nvPr/>
        </p:nvSpPr>
        <p:spPr bwMode="auto">
          <a:xfrm flipV="1">
            <a:off x="1060450" y="2446338"/>
            <a:ext cx="1892300" cy="128270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91883" name="Text Box 11"/>
          <p:cNvSpPr txBox="1">
            <a:spLocks noChangeArrowheads="1"/>
          </p:cNvSpPr>
          <p:nvPr/>
        </p:nvSpPr>
        <p:spPr bwMode="auto">
          <a:xfrm>
            <a:off x="925776" y="5470525"/>
            <a:ext cx="6553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000" dirty="0">
                <a:solidFill>
                  <a:schemeClr val="folHlink"/>
                </a:solidFill>
              </a:rPr>
              <a:t> </a:t>
            </a:r>
            <a:r>
              <a:rPr lang="en-US" sz="2000" b="1" dirty="0" err="1">
                <a:solidFill>
                  <a:schemeClr val="folHlink"/>
                </a:solidFill>
              </a:rPr>
              <a:t>Epipolar</a:t>
            </a:r>
            <a:r>
              <a:rPr lang="en-US" sz="2000" b="1" dirty="0">
                <a:solidFill>
                  <a:schemeClr val="folHlink"/>
                </a:solidFill>
              </a:rPr>
              <a:t> Plane</a:t>
            </a:r>
            <a:r>
              <a:rPr lang="en-US" sz="2000" dirty="0">
                <a:solidFill>
                  <a:schemeClr val="folHlink"/>
                </a:solidFill>
              </a:rPr>
              <a:t> – plane containing baseline (1D family)</a:t>
            </a:r>
          </a:p>
        </p:txBody>
      </p:sp>
      <p:sp>
        <p:nvSpPr>
          <p:cNvPr id="591884" name="Oval 12"/>
          <p:cNvSpPr>
            <a:spLocks noChangeArrowheads="1"/>
          </p:cNvSpPr>
          <p:nvPr/>
        </p:nvSpPr>
        <p:spPr bwMode="auto">
          <a:xfrm>
            <a:off x="3105150" y="3659188"/>
            <a:ext cx="152400" cy="152400"/>
          </a:xfrm>
          <a:prstGeom prst="ellipse">
            <a:avLst/>
          </a:prstGeom>
          <a:solidFill>
            <a:srgbClr val="3399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91885" name="Oval 13"/>
          <p:cNvSpPr>
            <a:spLocks noChangeArrowheads="1"/>
          </p:cNvSpPr>
          <p:nvPr/>
        </p:nvSpPr>
        <p:spPr bwMode="auto">
          <a:xfrm>
            <a:off x="6102350" y="3690938"/>
            <a:ext cx="152400" cy="152400"/>
          </a:xfrm>
          <a:prstGeom prst="ellipse">
            <a:avLst/>
          </a:prstGeom>
          <a:solidFill>
            <a:srgbClr val="3399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91886" name="Text Box 14"/>
          <p:cNvSpPr txBox="1">
            <a:spLocks noChangeArrowheads="1"/>
          </p:cNvSpPr>
          <p:nvPr/>
        </p:nvSpPr>
        <p:spPr bwMode="auto">
          <a:xfrm>
            <a:off x="920088" y="4419600"/>
            <a:ext cx="5349875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000" dirty="0">
                <a:solidFill>
                  <a:srgbClr val="339966"/>
                </a:solidFill>
              </a:rPr>
              <a:t> </a:t>
            </a:r>
            <a:r>
              <a:rPr lang="en-US" sz="2000" b="1" dirty="0" err="1">
                <a:solidFill>
                  <a:srgbClr val="339966"/>
                </a:solidFill>
              </a:rPr>
              <a:t>Epipoles</a:t>
            </a:r>
            <a:r>
              <a:rPr lang="en-US" sz="2000" b="1" dirty="0">
                <a:solidFill>
                  <a:srgbClr val="339966"/>
                </a:solidFill>
              </a:rPr>
              <a:t> </a:t>
            </a:r>
          </a:p>
          <a:p>
            <a:r>
              <a:rPr lang="en-US" sz="2000" dirty="0">
                <a:solidFill>
                  <a:srgbClr val="339966"/>
                </a:solidFill>
              </a:rPr>
              <a:t>= intersections of baseline with image planes </a:t>
            </a:r>
          </a:p>
          <a:p>
            <a:r>
              <a:rPr lang="en-US" sz="2000" dirty="0">
                <a:solidFill>
                  <a:srgbClr val="339966"/>
                </a:solidFill>
              </a:rPr>
              <a:t>= projections of the other camera center</a:t>
            </a:r>
          </a:p>
        </p:txBody>
      </p:sp>
      <p:sp>
        <p:nvSpPr>
          <p:cNvPr id="591890" name="Text Box 18"/>
          <p:cNvSpPr txBox="1">
            <a:spLocks noChangeArrowheads="1"/>
          </p:cNvSpPr>
          <p:nvPr/>
        </p:nvSpPr>
        <p:spPr bwMode="auto">
          <a:xfrm>
            <a:off x="914400" y="4010025"/>
            <a:ext cx="6069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000" dirty="0">
                <a:solidFill>
                  <a:srgbClr val="FF3399"/>
                </a:solidFill>
              </a:rPr>
              <a:t> </a:t>
            </a:r>
            <a:r>
              <a:rPr lang="en-US" sz="2000" b="1" dirty="0">
                <a:solidFill>
                  <a:srgbClr val="FF3399"/>
                </a:solidFill>
              </a:rPr>
              <a:t>Baseline</a:t>
            </a:r>
            <a:r>
              <a:rPr lang="en-US" sz="2000" dirty="0">
                <a:solidFill>
                  <a:srgbClr val="FF3399"/>
                </a:solidFill>
              </a:rPr>
              <a:t> – line connecting the two camera centers</a:t>
            </a:r>
          </a:p>
        </p:txBody>
      </p:sp>
      <p:sp>
        <p:nvSpPr>
          <p:cNvPr id="591891" name="Line 19"/>
          <p:cNvSpPr>
            <a:spLocks noChangeShapeType="1"/>
          </p:cNvSpPr>
          <p:nvPr/>
        </p:nvSpPr>
        <p:spPr bwMode="auto">
          <a:xfrm>
            <a:off x="1066800" y="3773488"/>
            <a:ext cx="2057400" cy="0"/>
          </a:xfrm>
          <a:prstGeom prst="line">
            <a:avLst/>
          </a:prstGeom>
          <a:noFill/>
          <a:ln w="38100">
            <a:solidFill>
              <a:srgbClr val="FF33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91892" name="Line 20"/>
          <p:cNvSpPr>
            <a:spLocks noChangeShapeType="1"/>
          </p:cNvSpPr>
          <p:nvPr/>
        </p:nvSpPr>
        <p:spPr bwMode="auto">
          <a:xfrm>
            <a:off x="3505200" y="3773488"/>
            <a:ext cx="2362200" cy="0"/>
          </a:xfrm>
          <a:prstGeom prst="line">
            <a:avLst/>
          </a:prstGeom>
          <a:noFill/>
          <a:ln w="38100">
            <a:solidFill>
              <a:srgbClr val="FF33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91893" name="Line 21"/>
          <p:cNvSpPr>
            <a:spLocks noChangeShapeType="1"/>
          </p:cNvSpPr>
          <p:nvPr/>
        </p:nvSpPr>
        <p:spPr bwMode="auto">
          <a:xfrm>
            <a:off x="6248400" y="3773488"/>
            <a:ext cx="2057400" cy="0"/>
          </a:xfrm>
          <a:prstGeom prst="line">
            <a:avLst/>
          </a:prstGeom>
          <a:noFill/>
          <a:ln w="38100">
            <a:solidFill>
              <a:srgbClr val="FF33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32" name="Rectangle 2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Recall: </a:t>
            </a:r>
            <a:r>
              <a:rPr lang="en-US" dirty="0" err="1"/>
              <a:t>Epipolar</a:t>
            </a:r>
            <a:r>
              <a:rPr lang="en-US" dirty="0"/>
              <a:t> geometry notation</a:t>
            </a:r>
          </a:p>
        </p:txBody>
      </p:sp>
      <p:sp>
        <p:nvSpPr>
          <p:cNvPr id="13333" name="Rectangle 24"/>
          <p:cNvSpPr>
            <a:spLocks noChangeArrowheads="1"/>
          </p:cNvSpPr>
          <p:nvPr/>
        </p:nvSpPr>
        <p:spPr bwMode="auto">
          <a:xfrm>
            <a:off x="914400" y="1552575"/>
            <a:ext cx="2286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34" name="Rectangle 25"/>
          <p:cNvSpPr>
            <a:spLocks noChangeArrowheads="1"/>
          </p:cNvSpPr>
          <p:nvPr/>
        </p:nvSpPr>
        <p:spPr bwMode="auto">
          <a:xfrm>
            <a:off x="8170863" y="1562100"/>
            <a:ext cx="322262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35" name="Text Box 26"/>
          <p:cNvSpPr txBox="1">
            <a:spLocks noChangeArrowheads="1"/>
          </p:cNvSpPr>
          <p:nvPr/>
        </p:nvSpPr>
        <p:spPr bwMode="auto">
          <a:xfrm>
            <a:off x="4572000" y="892175"/>
            <a:ext cx="303213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i="1">
                <a:latin typeface="Times New Roman" pitchFamily="18" charset="0"/>
              </a:rPr>
              <a:t>X</a:t>
            </a:r>
          </a:p>
        </p:txBody>
      </p:sp>
      <p:sp>
        <p:nvSpPr>
          <p:cNvPr id="13336" name="Freeform 29"/>
          <p:cNvSpPr>
            <a:spLocks/>
          </p:cNvSpPr>
          <p:nvPr/>
        </p:nvSpPr>
        <p:spPr bwMode="auto">
          <a:xfrm>
            <a:off x="2667000" y="2286000"/>
            <a:ext cx="228600" cy="228600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37" name="Text Box 27"/>
          <p:cNvSpPr txBox="1">
            <a:spLocks noChangeArrowheads="1"/>
          </p:cNvSpPr>
          <p:nvPr/>
        </p:nvSpPr>
        <p:spPr bwMode="auto">
          <a:xfrm>
            <a:off x="2667000" y="2209800"/>
            <a:ext cx="2095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>
                <a:latin typeface="Times New Roman" pitchFamily="18" charset="0"/>
              </a:rPr>
              <a:t>x</a:t>
            </a:r>
          </a:p>
        </p:txBody>
      </p:sp>
      <p:sp>
        <p:nvSpPr>
          <p:cNvPr id="13338" name="Freeform 30"/>
          <p:cNvSpPr>
            <a:spLocks/>
          </p:cNvSpPr>
          <p:nvPr/>
        </p:nvSpPr>
        <p:spPr bwMode="auto">
          <a:xfrm>
            <a:off x="6477000" y="2286000"/>
            <a:ext cx="228600" cy="228600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39" name="Text Box 31"/>
          <p:cNvSpPr txBox="1">
            <a:spLocks noChangeArrowheads="1"/>
          </p:cNvSpPr>
          <p:nvPr/>
        </p:nvSpPr>
        <p:spPr bwMode="auto">
          <a:xfrm>
            <a:off x="6400800" y="2209800"/>
            <a:ext cx="381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>
                <a:latin typeface="Times New Roman" pitchFamily="18" charset="0"/>
              </a:rPr>
              <a:t>x’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1876" grpId="0" animBg="1"/>
      <p:bldP spid="591877" grpId="0" animBg="1"/>
      <p:bldP spid="591878" grpId="0" animBg="1"/>
      <p:bldP spid="591879" grpId="0" animBg="1"/>
      <p:bldP spid="591880" grpId="0" animBg="1"/>
      <p:bldP spid="591881" grpId="0" animBg="1"/>
      <p:bldP spid="591882" grpId="0" animBg="1"/>
      <p:bldP spid="591883" grpId="0" autoUpdateAnimBg="0"/>
      <p:bldP spid="591884" grpId="0" animBg="1"/>
      <p:bldP spid="591885" grpId="0" animBg="1"/>
      <p:bldP spid="591886" grpId="0" autoUpdateAnimBg="0"/>
      <p:bldP spid="591890" grpId="0" autoUpdateAnimBg="0"/>
      <p:bldP spid="591891" grpId="0" animBg="1"/>
      <p:bldP spid="591892" grpId="0" animBg="1"/>
      <p:bldP spid="59189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877888"/>
            <a:ext cx="7696200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Line 4"/>
          <p:cNvSpPr>
            <a:spLocks noChangeShapeType="1"/>
          </p:cNvSpPr>
          <p:nvPr/>
        </p:nvSpPr>
        <p:spPr bwMode="auto">
          <a:xfrm flipV="1">
            <a:off x="1073150" y="3741738"/>
            <a:ext cx="2098675" cy="1270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64" name="Line 5"/>
          <p:cNvSpPr>
            <a:spLocks noChangeShapeType="1"/>
          </p:cNvSpPr>
          <p:nvPr/>
        </p:nvSpPr>
        <p:spPr bwMode="auto">
          <a:xfrm>
            <a:off x="3524250" y="3748088"/>
            <a:ext cx="231140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65" name="Line 6"/>
          <p:cNvSpPr>
            <a:spLocks noChangeShapeType="1"/>
          </p:cNvSpPr>
          <p:nvPr/>
        </p:nvSpPr>
        <p:spPr bwMode="auto">
          <a:xfrm>
            <a:off x="6210300" y="3748088"/>
            <a:ext cx="209550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66" name="Line 7"/>
          <p:cNvSpPr>
            <a:spLocks noChangeShapeType="1"/>
          </p:cNvSpPr>
          <p:nvPr/>
        </p:nvSpPr>
        <p:spPr bwMode="auto">
          <a:xfrm>
            <a:off x="6419850" y="2452688"/>
            <a:ext cx="1885950" cy="128905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67" name="Line 8"/>
          <p:cNvSpPr>
            <a:spLocks noChangeShapeType="1"/>
          </p:cNvSpPr>
          <p:nvPr/>
        </p:nvSpPr>
        <p:spPr bwMode="auto">
          <a:xfrm>
            <a:off x="4724400" y="1284288"/>
            <a:ext cx="1466850" cy="100330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68" name="Line 9"/>
          <p:cNvSpPr>
            <a:spLocks noChangeShapeType="1"/>
          </p:cNvSpPr>
          <p:nvPr/>
        </p:nvSpPr>
        <p:spPr bwMode="auto">
          <a:xfrm flipV="1">
            <a:off x="3187700" y="1271588"/>
            <a:ext cx="1473200" cy="100965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69" name="Line 10"/>
          <p:cNvSpPr>
            <a:spLocks noChangeShapeType="1"/>
          </p:cNvSpPr>
          <p:nvPr/>
        </p:nvSpPr>
        <p:spPr bwMode="auto">
          <a:xfrm flipV="1">
            <a:off x="1060450" y="2446338"/>
            <a:ext cx="1892300" cy="128270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71" name="Oval 12"/>
          <p:cNvSpPr>
            <a:spLocks noChangeArrowheads="1"/>
          </p:cNvSpPr>
          <p:nvPr/>
        </p:nvSpPr>
        <p:spPr bwMode="auto">
          <a:xfrm>
            <a:off x="3105150" y="3659188"/>
            <a:ext cx="152400" cy="152400"/>
          </a:xfrm>
          <a:prstGeom prst="ellipse">
            <a:avLst/>
          </a:prstGeom>
          <a:solidFill>
            <a:srgbClr val="3399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72" name="Oval 13"/>
          <p:cNvSpPr>
            <a:spLocks noChangeArrowheads="1"/>
          </p:cNvSpPr>
          <p:nvPr/>
        </p:nvSpPr>
        <p:spPr bwMode="auto">
          <a:xfrm>
            <a:off x="6102350" y="3690938"/>
            <a:ext cx="152400" cy="152400"/>
          </a:xfrm>
          <a:prstGeom prst="ellipse">
            <a:avLst/>
          </a:prstGeom>
          <a:solidFill>
            <a:srgbClr val="3399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2952750" y="2300288"/>
            <a:ext cx="3460750" cy="1600200"/>
            <a:chOff x="2952750" y="2300288"/>
            <a:chExt cx="3460750" cy="1600200"/>
          </a:xfrm>
        </p:grpSpPr>
        <p:sp>
          <p:nvSpPr>
            <p:cNvPr id="591887" name="Line 15"/>
            <p:cNvSpPr>
              <a:spLocks noChangeShapeType="1"/>
            </p:cNvSpPr>
            <p:nvPr/>
          </p:nvSpPr>
          <p:spPr bwMode="auto">
            <a:xfrm flipH="1" flipV="1">
              <a:off x="2952750" y="2300288"/>
              <a:ext cx="260350" cy="1581150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1888" name="Line 16"/>
            <p:cNvSpPr>
              <a:spLocks noChangeShapeType="1"/>
            </p:cNvSpPr>
            <p:nvPr/>
          </p:nvSpPr>
          <p:spPr bwMode="auto">
            <a:xfrm flipV="1">
              <a:off x="6159500" y="2312988"/>
              <a:ext cx="254000" cy="1587500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91889" name="Text Box 17"/>
          <p:cNvSpPr txBox="1">
            <a:spLocks noChangeArrowheads="1"/>
          </p:cNvSpPr>
          <p:nvPr/>
        </p:nvSpPr>
        <p:spPr bwMode="auto">
          <a:xfrm>
            <a:off x="914400" y="5804848"/>
            <a:ext cx="74676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US" sz="2000" dirty="0">
                <a:solidFill>
                  <a:srgbClr val="A50021"/>
                </a:solidFill>
              </a:rPr>
              <a:t> </a:t>
            </a:r>
            <a:r>
              <a:rPr lang="en-US" sz="2000" b="1" dirty="0" err="1">
                <a:solidFill>
                  <a:srgbClr val="A50021"/>
                </a:solidFill>
              </a:rPr>
              <a:t>Epipolar</a:t>
            </a:r>
            <a:r>
              <a:rPr lang="en-US" sz="2000" b="1" dirty="0">
                <a:solidFill>
                  <a:srgbClr val="A50021"/>
                </a:solidFill>
              </a:rPr>
              <a:t> Lines</a:t>
            </a:r>
            <a:r>
              <a:rPr lang="en-US" sz="2000" dirty="0">
                <a:solidFill>
                  <a:srgbClr val="A50021"/>
                </a:solidFill>
              </a:rPr>
              <a:t> - intersections of </a:t>
            </a:r>
            <a:r>
              <a:rPr lang="en-US" sz="2000" dirty="0" err="1">
                <a:solidFill>
                  <a:srgbClr val="A50021"/>
                </a:solidFill>
              </a:rPr>
              <a:t>epipolar</a:t>
            </a:r>
            <a:r>
              <a:rPr lang="en-US" sz="2000" dirty="0">
                <a:solidFill>
                  <a:srgbClr val="A50021"/>
                </a:solidFill>
              </a:rPr>
              <a:t> plane with image</a:t>
            </a:r>
            <a:br>
              <a:rPr lang="en-US" sz="2000" dirty="0">
                <a:solidFill>
                  <a:srgbClr val="A50021"/>
                </a:solidFill>
              </a:rPr>
            </a:br>
            <a:r>
              <a:rPr lang="en-US" sz="2000" dirty="0">
                <a:solidFill>
                  <a:srgbClr val="A50021"/>
                </a:solidFill>
              </a:rPr>
              <a:t>  planes (always come in corresponding pairs)</a:t>
            </a:r>
          </a:p>
          <a:p>
            <a:pPr eaLnBrk="1" hangingPunct="1">
              <a:buFontTx/>
              <a:buChar char="•"/>
            </a:pPr>
            <a:endParaRPr lang="en-US" sz="2000" dirty="0">
              <a:solidFill>
                <a:srgbClr val="A50021"/>
              </a:solidFill>
            </a:endParaRPr>
          </a:p>
        </p:txBody>
      </p:sp>
      <p:sp>
        <p:nvSpPr>
          <p:cNvPr id="15378" name="Line 19"/>
          <p:cNvSpPr>
            <a:spLocks noChangeShapeType="1"/>
          </p:cNvSpPr>
          <p:nvPr/>
        </p:nvSpPr>
        <p:spPr bwMode="auto">
          <a:xfrm>
            <a:off x="1066800" y="3773488"/>
            <a:ext cx="2057400" cy="0"/>
          </a:xfrm>
          <a:prstGeom prst="line">
            <a:avLst/>
          </a:prstGeom>
          <a:noFill/>
          <a:ln w="38100">
            <a:solidFill>
              <a:srgbClr val="FF33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79" name="Line 20"/>
          <p:cNvSpPr>
            <a:spLocks noChangeShapeType="1"/>
          </p:cNvSpPr>
          <p:nvPr/>
        </p:nvSpPr>
        <p:spPr bwMode="auto">
          <a:xfrm>
            <a:off x="3505200" y="3773488"/>
            <a:ext cx="2362200" cy="0"/>
          </a:xfrm>
          <a:prstGeom prst="line">
            <a:avLst/>
          </a:prstGeom>
          <a:noFill/>
          <a:ln w="38100">
            <a:solidFill>
              <a:srgbClr val="FF33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80" name="Line 21"/>
          <p:cNvSpPr>
            <a:spLocks noChangeShapeType="1"/>
          </p:cNvSpPr>
          <p:nvPr/>
        </p:nvSpPr>
        <p:spPr bwMode="auto">
          <a:xfrm>
            <a:off x="6248400" y="3773488"/>
            <a:ext cx="2057400" cy="0"/>
          </a:xfrm>
          <a:prstGeom prst="line">
            <a:avLst/>
          </a:prstGeom>
          <a:noFill/>
          <a:ln w="38100">
            <a:solidFill>
              <a:srgbClr val="FF33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81" name="Rectangle 2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Recall: </a:t>
            </a:r>
            <a:r>
              <a:rPr lang="en-US" altLang="ko-KR" dirty="0" err="1"/>
              <a:t>Epipolar</a:t>
            </a:r>
            <a:r>
              <a:rPr lang="en-US" altLang="ko-KR" dirty="0"/>
              <a:t> geometry notation</a:t>
            </a:r>
            <a:endParaRPr lang="en-US" dirty="0"/>
          </a:p>
        </p:txBody>
      </p:sp>
      <p:sp>
        <p:nvSpPr>
          <p:cNvPr id="15382" name="Rectangle 24"/>
          <p:cNvSpPr>
            <a:spLocks noChangeArrowheads="1"/>
          </p:cNvSpPr>
          <p:nvPr/>
        </p:nvSpPr>
        <p:spPr bwMode="auto">
          <a:xfrm>
            <a:off x="914400" y="1552575"/>
            <a:ext cx="2286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83" name="Rectangle 25"/>
          <p:cNvSpPr>
            <a:spLocks noChangeArrowheads="1"/>
          </p:cNvSpPr>
          <p:nvPr/>
        </p:nvSpPr>
        <p:spPr bwMode="auto">
          <a:xfrm>
            <a:off x="8170863" y="1562100"/>
            <a:ext cx="322262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84" name="Text Box 26"/>
          <p:cNvSpPr txBox="1">
            <a:spLocks noChangeArrowheads="1"/>
          </p:cNvSpPr>
          <p:nvPr/>
        </p:nvSpPr>
        <p:spPr bwMode="auto">
          <a:xfrm>
            <a:off x="4572000" y="892175"/>
            <a:ext cx="303213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i="1">
                <a:latin typeface="Times New Roman" pitchFamily="18" charset="0"/>
              </a:rPr>
              <a:t>X</a:t>
            </a:r>
          </a:p>
        </p:txBody>
      </p:sp>
      <p:sp>
        <p:nvSpPr>
          <p:cNvPr id="15385" name="Freeform 29"/>
          <p:cNvSpPr>
            <a:spLocks/>
          </p:cNvSpPr>
          <p:nvPr/>
        </p:nvSpPr>
        <p:spPr bwMode="auto">
          <a:xfrm>
            <a:off x="2667000" y="2286000"/>
            <a:ext cx="228600" cy="228600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86" name="Text Box 27"/>
          <p:cNvSpPr txBox="1">
            <a:spLocks noChangeArrowheads="1"/>
          </p:cNvSpPr>
          <p:nvPr/>
        </p:nvSpPr>
        <p:spPr bwMode="auto">
          <a:xfrm>
            <a:off x="2667000" y="2209800"/>
            <a:ext cx="2095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>
                <a:latin typeface="Times New Roman" pitchFamily="18" charset="0"/>
              </a:rPr>
              <a:t>x</a:t>
            </a:r>
          </a:p>
        </p:txBody>
      </p:sp>
      <p:sp>
        <p:nvSpPr>
          <p:cNvPr id="15387" name="Freeform 30"/>
          <p:cNvSpPr>
            <a:spLocks/>
          </p:cNvSpPr>
          <p:nvPr/>
        </p:nvSpPr>
        <p:spPr bwMode="auto">
          <a:xfrm>
            <a:off x="6477000" y="2286000"/>
            <a:ext cx="228600" cy="228600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88" name="Text Box 31"/>
          <p:cNvSpPr txBox="1">
            <a:spLocks noChangeArrowheads="1"/>
          </p:cNvSpPr>
          <p:nvPr/>
        </p:nvSpPr>
        <p:spPr bwMode="auto">
          <a:xfrm>
            <a:off x="6400800" y="2209800"/>
            <a:ext cx="381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>
                <a:latin typeface="Times New Roman" pitchFamily="18" charset="0"/>
              </a:rPr>
              <a:t>x’</a:t>
            </a:r>
          </a:p>
        </p:txBody>
      </p:sp>
      <p:sp>
        <p:nvSpPr>
          <p:cNvPr id="31" name="Text Box 11"/>
          <p:cNvSpPr txBox="1">
            <a:spLocks noChangeArrowheads="1"/>
          </p:cNvSpPr>
          <p:nvPr/>
        </p:nvSpPr>
        <p:spPr bwMode="auto">
          <a:xfrm>
            <a:off x="925776" y="5470525"/>
            <a:ext cx="6553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000" dirty="0">
                <a:solidFill>
                  <a:schemeClr val="folHlink"/>
                </a:solidFill>
              </a:rPr>
              <a:t> </a:t>
            </a:r>
            <a:r>
              <a:rPr lang="en-US" sz="2000" b="1" dirty="0" err="1">
                <a:solidFill>
                  <a:schemeClr val="folHlink"/>
                </a:solidFill>
              </a:rPr>
              <a:t>Epipolar</a:t>
            </a:r>
            <a:r>
              <a:rPr lang="en-US" sz="2000" b="1" dirty="0">
                <a:solidFill>
                  <a:schemeClr val="folHlink"/>
                </a:solidFill>
              </a:rPr>
              <a:t> Plane</a:t>
            </a:r>
            <a:r>
              <a:rPr lang="en-US" sz="2000" dirty="0">
                <a:solidFill>
                  <a:schemeClr val="folHlink"/>
                </a:solidFill>
              </a:rPr>
              <a:t> – plane containing baseline (1D family)</a:t>
            </a:r>
          </a:p>
        </p:txBody>
      </p:sp>
      <p:sp>
        <p:nvSpPr>
          <p:cNvPr id="32" name="Text Box 14"/>
          <p:cNvSpPr txBox="1">
            <a:spLocks noChangeArrowheads="1"/>
          </p:cNvSpPr>
          <p:nvPr/>
        </p:nvSpPr>
        <p:spPr bwMode="auto">
          <a:xfrm>
            <a:off x="920088" y="4419600"/>
            <a:ext cx="5349875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000" dirty="0">
                <a:solidFill>
                  <a:srgbClr val="339966"/>
                </a:solidFill>
              </a:rPr>
              <a:t> </a:t>
            </a:r>
            <a:r>
              <a:rPr lang="en-US" sz="2000" b="1" dirty="0" err="1">
                <a:solidFill>
                  <a:srgbClr val="339966"/>
                </a:solidFill>
              </a:rPr>
              <a:t>Epipoles</a:t>
            </a:r>
            <a:r>
              <a:rPr lang="en-US" sz="2000" b="1" dirty="0">
                <a:solidFill>
                  <a:srgbClr val="339966"/>
                </a:solidFill>
              </a:rPr>
              <a:t> </a:t>
            </a:r>
          </a:p>
          <a:p>
            <a:r>
              <a:rPr lang="en-US" sz="2000" dirty="0">
                <a:solidFill>
                  <a:srgbClr val="339966"/>
                </a:solidFill>
              </a:rPr>
              <a:t>= intersections of baseline with image planes </a:t>
            </a:r>
          </a:p>
          <a:p>
            <a:r>
              <a:rPr lang="en-US" sz="2000" dirty="0">
                <a:solidFill>
                  <a:srgbClr val="339966"/>
                </a:solidFill>
              </a:rPr>
              <a:t>= projections of the other camera center</a:t>
            </a:r>
          </a:p>
        </p:txBody>
      </p:sp>
      <p:sp>
        <p:nvSpPr>
          <p:cNvPr id="33" name="Text Box 18"/>
          <p:cNvSpPr txBox="1">
            <a:spLocks noChangeArrowheads="1"/>
          </p:cNvSpPr>
          <p:nvPr/>
        </p:nvSpPr>
        <p:spPr bwMode="auto">
          <a:xfrm>
            <a:off x="914400" y="4010025"/>
            <a:ext cx="6069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000" dirty="0">
                <a:solidFill>
                  <a:srgbClr val="FF3399"/>
                </a:solidFill>
              </a:rPr>
              <a:t> </a:t>
            </a:r>
            <a:r>
              <a:rPr lang="en-US" sz="2000" b="1" dirty="0">
                <a:solidFill>
                  <a:srgbClr val="FF3399"/>
                </a:solidFill>
              </a:rPr>
              <a:t>Baseline</a:t>
            </a:r>
            <a:r>
              <a:rPr lang="en-US" sz="2000" dirty="0">
                <a:solidFill>
                  <a:srgbClr val="FF3399"/>
                </a:solidFill>
              </a:rPr>
              <a:t> – line connecting the two camera centers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26">
            <a:extLst>
              <a:ext uri="{FF2B5EF4-FFF2-40B4-BE49-F238E27FC236}">
                <a16:creationId xmlns:a16="http://schemas.microsoft.com/office/drawing/2014/main" id="{5616199A-41BD-4BB4-946B-ADF8ACEFF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0065" y="1044017"/>
            <a:ext cx="70104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62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Properties of the Essential matrix</a:t>
            </a: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554E1A62-AAB7-45C7-9DA0-A9F474B93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1336" y="1629682"/>
            <a:ext cx="207963" cy="265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645975A3-E536-4106-B2C8-ECD1DD8987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0099" y="1637620"/>
            <a:ext cx="293687" cy="2667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1" name="Text Box 6">
            <a:extLst>
              <a:ext uri="{FF2B5EF4-FFF2-40B4-BE49-F238E27FC236}">
                <a16:creationId xmlns:a16="http://schemas.microsoft.com/office/drawing/2014/main" id="{A0DA4808-3C71-4614-870F-0F9D800EF7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4825" y="914400"/>
            <a:ext cx="338138" cy="3698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1800" b="1" i="1">
                <a:latin typeface="Times New Roman" pitchFamily="18" charset="0"/>
              </a:rPr>
              <a:t>X</a:t>
            </a:r>
          </a:p>
        </p:txBody>
      </p:sp>
      <p:sp>
        <p:nvSpPr>
          <p:cNvPr id="32" name="Freeform 7">
            <a:extLst>
              <a:ext uri="{FF2B5EF4-FFF2-40B4-BE49-F238E27FC236}">
                <a16:creationId xmlns:a16="http://schemas.microsoft.com/office/drawing/2014/main" id="{F1D36604-338F-4887-BE56-D06B6C586D6C}"/>
              </a:ext>
            </a:extLst>
          </p:cNvPr>
          <p:cNvSpPr>
            <a:spLocks/>
          </p:cNvSpPr>
          <p:nvPr/>
        </p:nvSpPr>
        <p:spPr bwMode="auto">
          <a:xfrm>
            <a:off x="2666774" y="2269445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3" name="Freeform 9">
            <a:extLst>
              <a:ext uri="{FF2B5EF4-FFF2-40B4-BE49-F238E27FC236}">
                <a16:creationId xmlns:a16="http://schemas.microsoft.com/office/drawing/2014/main" id="{784CE880-3F53-4CA7-A025-FF0E6CCEDBC4}"/>
              </a:ext>
            </a:extLst>
          </p:cNvPr>
          <p:cNvSpPr>
            <a:spLocks/>
          </p:cNvSpPr>
          <p:nvPr/>
        </p:nvSpPr>
        <p:spPr bwMode="auto">
          <a:xfrm>
            <a:off x="6137049" y="2269445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4" name="Line 20">
            <a:extLst>
              <a:ext uri="{FF2B5EF4-FFF2-40B4-BE49-F238E27FC236}">
                <a16:creationId xmlns:a16="http://schemas.microsoft.com/office/drawing/2014/main" id="{69FA30C6-18D4-4775-A1EE-87F4BBDC694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927124" y="2280557"/>
            <a:ext cx="238125" cy="137795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5" name="Line 21">
            <a:extLst>
              <a:ext uri="{FF2B5EF4-FFF2-40B4-BE49-F238E27FC236}">
                <a16:creationId xmlns:a16="http://schemas.microsoft.com/office/drawing/2014/main" id="{EAAF399C-8F76-4F41-B5CC-9A6207A51E7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48124" y="2291670"/>
            <a:ext cx="231775" cy="1382712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6" name="Rectangle 30">
            <a:extLst>
              <a:ext uri="{FF2B5EF4-FFF2-40B4-BE49-F238E27FC236}">
                <a16:creationId xmlns:a16="http://schemas.microsoft.com/office/drawing/2014/main" id="{37C53E08-97E0-4F56-8D68-1423C5708160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304800" y="4591957"/>
            <a:ext cx="85344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FontTx/>
              <a:buChar char="•"/>
            </a:pPr>
            <a:r>
              <a:rPr lang="en-US" sz="2000" i="1" dirty="0"/>
              <a:t>E x’</a:t>
            </a:r>
            <a:r>
              <a:rPr lang="en-US" sz="2000" dirty="0"/>
              <a:t>  is the </a:t>
            </a:r>
            <a:r>
              <a:rPr lang="en-US" sz="2000" dirty="0" err="1"/>
              <a:t>epipolar</a:t>
            </a:r>
            <a:r>
              <a:rPr lang="en-US" sz="2000" dirty="0"/>
              <a:t> line associated with </a:t>
            </a:r>
            <a:r>
              <a:rPr lang="en-US" sz="2000" i="1" dirty="0"/>
              <a:t>x’ </a:t>
            </a:r>
            <a:r>
              <a:rPr lang="en-US" sz="2000" dirty="0"/>
              <a:t>(</a:t>
            </a:r>
            <a:r>
              <a:rPr lang="en-US" sz="2000" i="1" dirty="0"/>
              <a:t>l = E x’</a:t>
            </a:r>
            <a:r>
              <a:rPr lang="en-US" sz="2000" dirty="0"/>
              <a:t>)</a:t>
            </a:r>
          </a:p>
          <a:p>
            <a:pPr>
              <a:lnSpc>
                <a:spcPct val="80000"/>
              </a:lnSpc>
              <a:buFontTx/>
              <a:buChar char="•"/>
            </a:pPr>
            <a:r>
              <a:rPr lang="en-US" sz="2000" i="1" dirty="0" err="1"/>
              <a:t>E</a:t>
            </a:r>
            <a:r>
              <a:rPr lang="en-US" sz="2000" i="1" baseline="30000" dirty="0" err="1"/>
              <a:t>T</a:t>
            </a:r>
            <a:r>
              <a:rPr lang="en-US" sz="2000" i="1" dirty="0" err="1"/>
              <a:t>x</a:t>
            </a:r>
            <a:r>
              <a:rPr lang="en-US" sz="2000" dirty="0"/>
              <a:t>  is the </a:t>
            </a:r>
            <a:r>
              <a:rPr lang="en-US" sz="2000" dirty="0" err="1"/>
              <a:t>epipolar</a:t>
            </a:r>
            <a:r>
              <a:rPr lang="en-US" sz="2000" dirty="0"/>
              <a:t> line associated with </a:t>
            </a:r>
            <a:r>
              <a:rPr lang="en-US" sz="2000" i="1" dirty="0"/>
              <a:t>x </a:t>
            </a:r>
            <a:r>
              <a:rPr lang="en-US" sz="2000" dirty="0"/>
              <a:t>(</a:t>
            </a:r>
            <a:r>
              <a:rPr lang="en-US" sz="2000" i="1" dirty="0"/>
              <a:t>l’ = </a:t>
            </a:r>
            <a:r>
              <a:rPr lang="en-US" sz="2000" i="1" dirty="0" err="1"/>
              <a:t>E</a:t>
            </a:r>
            <a:r>
              <a:rPr lang="en-US" sz="2000" i="1" baseline="30000" dirty="0" err="1"/>
              <a:t>T</a:t>
            </a:r>
            <a:r>
              <a:rPr lang="en-US" sz="2000" i="1" dirty="0" err="1"/>
              <a:t>x</a:t>
            </a:r>
            <a:r>
              <a:rPr lang="en-US" sz="2000" dirty="0"/>
              <a:t>)</a:t>
            </a:r>
            <a:endParaRPr lang="en-US" sz="2000" i="1" dirty="0"/>
          </a:p>
          <a:p>
            <a:pPr>
              <a:lnSpc>
                <a:spcPct val="80000"/>
              </a:lnSpc>
              <a:buFontTx/>
              <a:buChar char="•"/>
            </a:pPr>
            <a:r>
              <a:rPr lang="en-US" sz="2000" i="1" dirty="0"/>
              <a:t>E </a:t>
            </a:r>
            <a:r>
              <a:rPr lang="en-US" sz="2000" i="1" dirty="0" err="1"/>
              <a:t>e</a:t>
            </a:r>
            <a:r>
              <a:rPr lang="en-US" sz="2000" i="1" dirty="0"/>
              <a:t>’ </a:t>
            </a:r>
            <a:r>
              <a:rPr lang="en-US" sz="2000" dirty="0"/>
              <a:t>= 0   and   </a:t>
            </a:r>
            <a:r>
              <a:rPr lang="en-US" sz="2000" i="1" dirty="0" err="1"/>
              <a:t>E</a:t>
            </a:r>
            <a:r>
              <a:rPr lang="en-US" sz="2000" i="1" baseline="30000" dirty="0" err="1"/>
              <a:t>T</a:t>
            </a:r>
            <a:r>
              <a:rPr lang="en-US" sz="2000" i="1" dirty="0" err="1"/>
              <a:t>e</a:t>
            </a:r>
            <a:r>
              <a:rPr lang="en-US" sz="2000" i="1" dirty="0"/>
              <a:t> = 0</a:t>
            </a:r>
          </a:p>
          <a:p>
            <a:pPr>
              <a:lnSpc>
                <a:spcPct val="80000"/>
              </a:lnSpc>
              <a:buFontTx/>
              <a:buChar char="•"/>
            </a:pPr>
            <a:r>
              <a:rPr lang="en-US" sz="2000" i="1" dirty="0"/>
              <a:t>E </a:t>
            </a:r>
            <a:r>
              <a:rPr lang="en-US" sz="2000" dirty="0"/>
              <a:t>is singular (rank two)</a:t>
            </a:r>
          </a:p>
          <a:p>
            <a:pPr>
              <a:lnSpc>
                <a:spcPct val="80000"/>
              </a:lnSpc>
              <a:buFontTx/>
              <a:buChar char="•"/>
            </a:pPr>
            <a:r>
              <a:rPr lang="en-US" sz="2000" i="1" dirty="0"/>
              <a:t>E</a:t>
            </a:r>
            <a:r>
              <a:rPr lang="en-US" sz="2000" dirty="0"/>
              <a:t> has five degrees of freedom </a:t>
            </a:r>
          </a:p>
          <a:p>
            <a:pPr lvl="1">
              <a:lnSpc>
                <a:spcPct val="80000"/>
              </a:lnSpc>
              <a:buFont typeface="Calibri" pitchFamily="34" charset="0"/>
              <a:buChar char="–"/>
            </a:pPr>
            <a:r>
              <a:rPr lang="en-US" sz="1800" dirty="0"/>
              <a:t>(3 for R, 2 for t because it’s up to a scale) </a:t>
            </a:r>
          </a:p>
        </p:txBody>
      </p:sp>
      <p:sp>
        <p:nvSpPr>
          <p:cNvPr id="37" name="Oval 18">
            <a:extLst>
              <a:ext uri="{FF2B5EF4-FFF2-40B4-BE49-F238E27FC236}">
                <a16:creationId xmlns:a16="http://schemas.microsoft.com/office/drawing/2014/main" id="{43780E78-534F-4FF5-8578-7E185D6AF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6824" y="3464832"/>
            <a:ext cx="138112" cy="133350"/>
          </a:xfrm>
          <a:prstGeom prst="ellipse">
            <a:avLst/>
          </a:prstGeom>
          <a:solidFill>
            <a:srgbClr val="3399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8" name="Oval 19">
            <a:extLst>
              <a:ext uri="{FF2B5EF4-FFF2-40B4-BE49-F238E27FC236}">
                <a16:creationId xmlns:a16="http://schemas.microsoft.com/office/drawing/2014/main" id="{760D7198-1A1F-4651-90EF-A83CFA9EE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7324" y="3491820"/>
            <a:ext cx="138112" cy="133350"/>
          </a:xfrm>
          <a:prstGeom prst="ellipse">
            <a:avLst/>
          </a:prstGeom>
          <a:solidFill>
            <a:srgbClr val="3399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39" name="Group 26">
            <a:extLst>
              <a:ext uri="{FF2B5EF4-FFF2-40B4-BE49-F238E27FC236}">
                <a16:creationId xmlns:a16="http://schemas.microsoft.com/office/drawing/2014/main" id="{916297C6-EB8B-48BE-9800-DE8CCB1C87AD}"/>
              </a:ext>
            </a:extLst>
          </p:cNvPr>
          <p:cNvGrpSpPr/>
          <p:nvPr/>
        </p:nvGrpSpPr>
        <p:grpSpPr>
          <a:xfrm>
            <a:off x="533400" y="3778250"/>
            <a:ext cx="3086100" cy="450850"/>
            <a:chOff x="609600" y="4114800"/>
            <a:chExt cx="3086100" cy="450850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AD6A1700-6295-448A-88A5-76F2279EC6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4125913"/>
              <a:ext cx="2222500" cy="439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AutoShape 28">
              <a:extLst>
                <a:ext uri="{FF2B5EF4-FFF2-40B4-BE49-F238E27FC236}">
                  <a16:creationId xmlns:a16="http://schemas.microsoft.com/office/drawing/2014/main" id="{DB910FAF-0F9D-4DF5-A103-C2C97F4F7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2300" y="4114800"/>
              <a:ext cx="533400" cy="381000"/>
            </a:xfrm>
            <a:prstGeom prst="rightArrow">
              <a:avLst>
                <a:gd name="adj1" fmla="val 50000"/>
                <a:gd name="adj2" fmla="val 3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40" name="TextBox 20">
            <a:extLst>
              <a:ext uri="{FF2B5EF4-FFF2-40B4-BE49-F238E27FC236}">
                <a16:creationId xmlns:a16="http://schemas.microsoft.com/office/drawing/2014/main" id="{ACDC4F05-6FA4-4A92-B03D-A44BF0FA718F}"/>
              </a:ext>
            </a:extLst>
          </p:cNvPr>
          <p:cNvSpPr txBox="1"/>
          <p:nvPr/>
        </p:nvSpPr>
        <p:spPr>
          <a:xfrm>
            <a:off x="1676400" y="4267534"/>
            <a:ext cx="373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1400" dirty="0"/>
              <a:t>Drop ^ below to simplify notation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F60CC0C5-B179-4022-A05E-C2DF39F8F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32238" y="3705225"/>
            <a:ext cx="4251325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 Box 31">
            <a:extLst>
              <a:ext uri="{FF2B5EF4-FFF2-40B4-BE49-F238E27FC236}">
                <a16:creationId xmlns:a16="http://schemas.microsoft.com/office/drawing/2014/main" id="{E6355983-DE9E-48E8-8787-36E03BC198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5486" y="2109107"/>
            <a:ext cx="19208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1400" b="1" i="1" dirty="0">
                <a:latin typeface="Times New Roman" pitchFamily="18" charset="0"/>
              </a:rPr>
              <a:t>x</a:t>
            </a:r>
          </a:p>
        </p:txBody>
      </p:sp>
      <p:sp>
        <p:nvSpPr>
          <p:cNvPr id="43" name="Text Box 33">
            <a:extLst>
              <a:ext uri="{FF2B5EF4-FFF2-40B4-BE49-F238E27FC236}">
                <a16:creationId xmlns:a16="http://schemas.microsoft.com/office/drawing/2014/main" id="{A6138C8E-C93B-4E22-BCA3-D60CFA9333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8786" y="2109107"/>
            <a:ext cx="34607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1400" b="1" i="1" dirty="0">
                <a:latin typeface="Times New Roman" pitchFamily="18" charset="0"/>
              </a:rPr>
              <a:t>x’</a:t>
            </a: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3A66215F-D04F-4D63-A7A9-D1ADD3F97B8A}"/>
              </a:ext>
            </a:extLst>
          </p:cNvPr>
          <p:cNvSpPr txBox="1"/>
          <p:nvPr/>
        </p:nvSpPr>
        <p:spPr>
          <a:xfrm>
            <a:off x="7315200" y="4667250"/>
            <a:ext cx="15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dirty="0"/>
              <a:t>Skew</a:t>
            </a:r>
            <a:br>
              <a:rPr lang="en-US" dirty="0"/>
            </a:br>
            <a:r>
              <a:rPr lang="en-US" dirty="0"/>
              <a:t>-symmetric matrix</a:t>
            </a:r>
          </a:p>
        </p:txBody>
      </p:sp>
      <p:cxnSp>
        <p:nvCxnSpPr>
          <p:cNvPr id="45" name="Straight Arrow Connector 3">
            <a:extLst>
              <a:ext uri="{FF2B5EF4-FFF2-40B4-BE49-F238E27FC236}">
                <a16:creationId xmlns:a16="http://schemas.microsoft.com/office/drawing/2014/main" id="{ABDFE6BA-114F-4404-B94D-4B5EFD6E8B8D}"/>
              </a:ext>
            </a:extLst>
          </p:cNvPr>
          <p:cNvCxnSpPr/>
          <p:nvPr/>
        </p:nvCxnSpPr>
        <p:spPr>
          <a:xfrm flipH="1" flipV="1">
            <a:off x="7593014" y="4267534"/>
            <a:ext cx="146842" cy="425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Recall: </a:t>
            </a:r>
            <a:r>
              <a:rPr lang="en-US" dirty="0"/>
              <a:t>Properties of the Fundamental matrix</a:t>
            </a:r>
          </a:p>
        </p:txBody>
      </p:sp>
      <p:graphicFrame>
        <p:nvGraphicFramePr>
          <p:cNvPr id="5123" name="Object 29"/>
          <p:cNvGraphicFramePr>
            <a:graphicFrameLocks noGrp="1" noChangeAspect="1"/>
          </p:cNvGraphicFramePr>
          <p:nvPr>
            <p:ph idx="1"/>
          </p:nvPr>
        </p:nvGraphicFramePr>
        <p:xfrm>
          <a:off x="3524250" y="3467100"/>
          <a:ext cx="2095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1" name="Equation" r:id="rId4" imgW="2095200" imgH="228600" progId="Equation.3">
                  <p:embed/>
                </p:oleObj>
              </mc:Choice>
              <mc:Fallback>
                <p:oleObj name="Equation" r:id="rId4" imgW="2095200" imgH="228600" progId="Equation.3">
                  <p:embed/>
                  <p:pic>
                    <p:nvPicPr>
                      <p:cNvPr id="5123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4250" y="3467100"/>
                        <a:ext cx="2095500" cy="22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1774" name="Rectangle 30"/>
          <p:cNvSpPr>
            <a:spLocks noChangeArrowheads="1"/>
          </p:cNvSpPr>
          <p:nvPr/>
        </p:nvSpPr>
        <p:spPr bwMode="auto">
          <a:xfrm>
            <a:off x="381000" y="4506913"/>
            <a:ext cx="85344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000" i="1"/>
              <a:t>F x’</a:t>
            </a:r>
            <a:r>
              <a:rPr lang="en-US" sz="2000"/>
              <a:t> is the epipolar line associated with </a:t>
            </a:r>
            <a:r>
              <a:rPr lang="en-US" sz="2000" i="1"/>
              <a:t>x’ </a:t>
            </a:r>
            <a:r>
              <a:rPr lang="en-US" altLang="ko-KR" sz="2000" i="1"/>
              <a:t>(l= Fx')</a:t>
            </a:r>
            <a:endParaRPr lang="en-US" sz="2000" i="1"/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000" i="1"/>
              <a:t>F</a:t>
            </a:r>
            <a:r>
              <a:rPr lang="en-US" sz="2000" i="1" baseline="30000"/>
              <a:t>T</a:t>
            </a:r>
            <a:r>
              <a:rPr lang="en-US" sz="2000" i="1"/>
              <a:t>x</a:t>
            </a:r>
            <a:r>
              <a:rPr lang="en-US" sz="2000"/>
              <a:t>  is the epipolar line associated with </a:t>
            </a:r>
            <a:r>
              <a:rPr lang="en-US" sz="2000" i="1"/>
              <a:t>x  </a:t>
            </a:r>
            <a:r>
              <a:rPr lang="en-US" altLang="ko-KR" sz="2000" i="1"/>
              <a:t>(l’= F</a:t>
            </a:r>
            <a:r>
              <a:rPr lang="en-US" altLang="ko-KR" sz="2000" i="1" baseline="30000"/>
              <a:t>T</a:t>
            </a:r>
            <a:r>
              <a:rPr lang="en-US" altLang="ko-KR" sz="2000" i="1"/>
              <a:t>x)</a:t>
            </a:r>
            <a:endParaRPr lang="en-US" sz="2000" i="1"/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000" i="1"/>
              <a:t>F e’ </a:t>
            </a:r>
            <a:r>
              <a:rPr lang="en-US" sz="2000"/>
              <a:t>= 0   and   </a:t>
            </a:r>
            <a:r>
              <a:rPr lang="en-US" sz="2000" i="1"/>
              <a:t>F</a:t>
            </a:r>
            <a:r>
              <a:rPr lang="en-US" sz="2000" i="1" baseline="30000"/>
              <a:t>T</a:t>
            </a:r>
            <a:r>
              <a:rPr lang="en-US" sz="2000" i="1"/>
              <a:t>e = 0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000" i="1"/>
              <a:t>F </a:t>
            </a:r>
            <a:r>
              <a:rPr lang="en-US" sz="2000"/>
              <a:t>is singular (rank two): det(F)=0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000" i="1"/>
              <a:t>F</a:t>
            </a:r>
            <a:r>
              <a:rPr lang="en-US" sz="2000"/>
              <a:t> has seven degrees of freedom: 9 entries but defined up to scale, det(F)=0</a:t>
            </a:r>
            <a:endParaRPr lang="en-US" sz="2000" dirty="0"/>
          </a:p>
        </p:txBody>
      </p:sp>
      <p:pic>
        <p:nvPicPr>
          <p:cNvPr id="5127" name="Picture 4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90600" y="1219200"/>
            <a:ext cx="70104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8" name="Rectangle 47"/>
          <p:cNvSpPr>
            <a:spLocks noChangeArrowheads="1"/>
          </p:cNvSpPr>
          <p:nvPr/>
        </p:nvSpPr>
        <p:spPr bwMode="auto">
          <a:xfrm>
            <a:off x="1060450" y="1806575"/>
            <a:ext cx="207963" cy="265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9" name="Rectangle 48"/>
          <p:cNvSpPr>
            <a:spLocks noChangeArrowheads="1"/>
          </p:cNvSpPr>
          <p:nvPr/>
        </p:nvSpPr>
        <p:spPr bwMode="auto">
          <a:xfrm>
            <a:off x="7669213" y="1814513"/>
            <a:ext cx="293687" cy="2667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30" name="Text Box 49"/>
          <p:cNvSpPr txBox="1">
            <a:spLocks noChangeArrowheads="1"/>
          </p:cNvSpPr>
          <p:nvPr/>
        </p:nvSpPr>
        <p:spPr bwMode="auto">
          <a:xfrm>
            <a:off x="4391025" y="1143000"/>
            <a:ext cx="338138" cy="3698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 i="1">
                <a:latin typeface="Times New Roman" pitchFamily="18" charset="0"/>
              </a:rPr>
              <a:t>X</a:t>
            </a:r>
          </a:p>
        </p:txBody>
      </p:sp>
      <p:sp>
        <p:nvSpPr>
          <p:cNvPr id="5131" name="Freeform 50"/>
          <p:cNvSpPr>
            <a:spLocks/>
          </p:cNvSpPr>
          <p:nvPr/>
        </p:nvSpPr>
        <p:spPr bwMode="auto">
          <a:xfrm>
            <a:off x="2655888" y="2446338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2" name="Text Box 51"/>
          <p:cNvSpPr txBox="1">
            <a:spLocks noChangeArrowheads="1"/>
          </p:cNvSpPr>
          <p:nvPr/>
        </p:nvSpPr>
        <p:spPr bwMode="auto">
          <a:xfrm>
            <a:off x="2655888" y="2286000"/>
            <a:ext cx="1920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>
                <a:latin typeface="Times New Roman" pitchFamily="18" charset="0"/>
              </a:rPr>
              <a:t>x</a:t>
            </a:r>
          </a:p>
        </p:txBody>
      </p:sp>
      <p:sp>
        <p:nvSpPr>
          <p:cNvPr id="5133" name="Freeform 52"/>
          <p:cNvSpPr>
            <a:spLocks/>
          </p:cNvSpPr>
          <p:nvPr/>
        </p:nvSpPr>
        <p:spPr bwMode="auto">
          <a:xfrm>
            <a:off x="6126163" y="2446338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34" name="Text Box 53"/>
          <p:cNvSpPr txBox="1">
            <a:spLocks noChangeArrowheads="1"/>
          </p:cNvSpPr>
          <p:nvPr/>
        </p:nvSpPr>
        <p:spPr bwMode="auto">
          <a:xfrm>
            <a:off x="6057900" y="2286000"/>
            <a:ext cx="3460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>
                <a:latin typeface="Times New Roman" pitchFamily="18" charset="0"/>
              </a:rPr>
              <a:t>x’</a:t>
            </a:r>
          </a:p>
        </p:txBody>
      </p:sp>
      <p:sp>
        <p:nvSpPr>
          <p:cNvPr id="671798" name="Line 54"/>
          <p:cNvSpPr>
            <a:spLocks noChangeShapeType="1"/>
          </p:cNvSpPr>
          <p:nvPr/>
        </p:nvSpPr>
        <p:spPr bwMode="auto">
          <a:xfrm flipH="1" flipV="1">
            <a:off x="2916238" y="2457450"/>
            <a:ext cx="238125" cy="137795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71799" name="Line 55"/>
          <p:cNvSpPr>
            <a:spLocks noChangeShapeType="1"/>
          </p:cNvSpPr>
          <p:nvPr/>
        </p:nvSpPr>
        <p:spPr bwMode="auto">
          <a:xfrm flipV="1">
            <a:off x="5837238" y="2468563"/>
            <a:ext cx="231775" cy="1382712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71800" name="Oval 56"/>
          <p:cNvSpPr>
            <a:spLocks noChangeArrowheads="1"/>
          </p:cNvSpPr>
          <p:nvPr/>
        </p:nvSpPr>
        <p:spPr bwMode="auto">
          <a:xfrm>
            <a:off x="3055938" y="3641725"/>
            <a:ext cx="138112" cy="1333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71801" name="Oval 57"/>
          <p:cNvSpPr>
            <a:spLocks noChangeArrowheads="1"/>
          </p:cNvSpPr>
          <p:nvPr/>
        </p:nvSpPr>
        <p:spPr bwMode="auto">
          <a:xfrm>
            <a:off x="5786438" y="3668713"/>
            <a:ext cx="138112" cy="1333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5CA675-1CD6-2A76-69E4-93AF2CC9BA32}"/>
                  </a:ext>
                </a:extLst>
              </p:cNvPr>
              <p:cNvSpPr txBox="1"/>
              <p:nvPr/>
            </p:nvSpPr>
            <p:spPr>
              <a:xfrm>
                <a:off x="2398316" y="4068672"/>
                <a:ext cx="46616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𝐹𝑥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sz="2000" dirty="0"/>
                  <a:t>,                            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𝐹𝐾</m:t>
                    </m:r>
                  </m:oMath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5CA675-1CD6-2A76-69E4-93AF2CC9B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316" y="4068672"/>
                <a:ext cx="4661694" cy="400110"/>
              </a:xfrm>
              <a:prstGeom prst="rect">
                <a:avLst/>
              </a:prstGeom>
              <a:blipFill>
                <a:blip r:embed="rId7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7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7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1774" grpId="0" uiExpand="1" build="p"/>
      <p:bldP spid="671798" grpId="0" uiExpand="1" animBg="1"/>
      <p:bldP spid="671799" grpId="0" uiExpand="1" animBg="1"/>
      <p:bldP spid="671800" grpId="0" uiExpand="1" animBg="1"/>
      <p:bldP spid="671801" grpId="0" uiExpand="1" animBg="1"/>
    </p:bldLst>
  </p:timing>
</p:sld>
</file>

<file path=ppt/theme/theme1.xml><?xml version="1.0" encoding="utf-8"?>
<a:theme xmlns:a="http://schemas.openxmlformats.org/drawingml/2006/main" name="1_Adobe Master Widescreen 201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H1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트렉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000" dirty="0" smtClean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24113</TotalTime>
  <Words>4183</Words>
  <Application>Microsoft Office PowerPoint</Application>
  <PresentationFormat>화면 슬라이드 쇼(4:3)</PresentationFormat>
  <Paragraphs>677</Paragraphs>
  <Slides>42</Slides>
  <Notes>42</Notes>
  <HiddenSlides>0</HiddenSlides>
  <MMClips>0</MMClips>
  <ScaleCrop>false</ScaleCrop>
  <HeadingPairs>
    <vt:vector size="8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8" baseType="lpstr">
      <vt:lpstr>Google Sans</vt:lpstr>
      <vt:lpstr>ＭＳ Ｐゴシック</vt:lpstr>
      <vt:lpstr>나눔고딕</vt:lpstr>
      <vt:lpstr>나눔고딕 ExtraBold</vt:lpstr>
      <vt:lpstr>맑은 고딕</vt:lpstr>
      <vt:lpstr>Arial</vt:lpstr>
      <vt:lpstr>Calibri</vt:lpstr>
      <vt:lpstr>Cambria Math</vt:lpstr>
      <vt:lpstr>Courier New</vt:lpstr>
      <vt:lpstr>Tahoma</vt:lpstr>
      <vt:lpstr>Times New Roman</vt:lpstr>
      <vt:lpstr>Trebuchet MS</vt:lpstr>
      <vt:lpstr>Verdana</vt:lpstr>
      <vt:lpstr>Wingdings</vt:lpstr>
      <vt:lpstr>1_Adobe Master Widescreen 2014</vt:lpstr>
      <vt:lpstr>Equation</vt:lpstr>
      <vt:lpstr>Programming Assignment2</vt:lpstr>
      <vt:lpstr>Recall: Coordinate System</vt:lpstr>
      <vt:lpstr>Recall: Coordinate System</vt:lpstr>
      <vt:lpstr>Recall: Coordinate System</vt:lpstr>
      <vt:lpstr>Recall: Epipolar constraint</vt:lpstr>
      <vt:lpstr>Recall: Epipolar geometry notation</vt:lpstr>
      <vt:lpstr>Recall: Epipolar geometry notation</vt:lpstr>
      <vt:lpstr>Recall: Properties of the Essential matrix</vt:lpstr>
      <vt:lpstr>Recall: Properties of the Fundamental matrix</vt:lpstr>
      <vt:lpstr>Recall: Estimating the Fundamental Matrix</vt:lpstr>
      <vt:lpstr>Recall: 8-point algorithm</vt:lpstr>
      <vt:lpstr>Recall: 8-point algorithm</vt:lpstr>
      <vt:lpstr>Structure from Motion</vt:lpstr>
      <vt:lpstr>What is SfM?</vt:lpstr>
      <vt:lpstr>Overall Strategy</vt:lpstr>
      <vt:lpstr>Output</vt:lpstr>
      <vt:lpstr>Overall Strategy</vt:lpstr>
      <vt:lpstr>Overall Strategy</vt:lpstr>
      <vt:lpstr>Overall Strategy</vt:lpstr>
      <vt:lpstr>Overall Strategy</vt:lpstr>
      <vt:lpstr>Overall Strategy</vt:lpstr>
      <vt:lpstr>Overall Strategy</vt:lpstr>
      <vt:lpstr>Overall Strategy</vt:lpstr>
      <vt:lpstr>Overall Strategy</vt:lpstr>
      <vt:lpstr>Overall Strategy</vt:lpstr>
      <vt:lpstr>Overall Strategy</vt:lpstr>
      <vt:lpstr>Overall Strategy</vt:lpstr>
      <vt:lpstr>Step VI. Optimization</vt:lpstr>
      <vt:lpstr>Step VI. Optimization</vt:lpstr>
      <vt:lpstr>Step VI. Optimization</vt:lpstr>
      <vt:lpstr>Step VI. Optimization</vt:lpstr>
      <vt:lpstr>Step VI. Optimization</vt:lpstr>
      <vt:lpstr>Step VII. Camera calibration (Optional, no points)</vt:lpstr>
      <vt:lpstr>To Do List</vt:lpstr>
      <vt:lpstr> To Do List</vt:lpstr>
      <vt:lpstr>For Python Student</vt:lpstr>
      <vt:lpstr>Provided files</vt:lpstr>
      <vt:lpstr>Provided files</vt:lpstr>
      <vt:lpstr>SfM with your own dataset</vt:lpstr>
      <vt:lpstr>Display your 3D results (ply file)</vt:lpstr>
      <vt:lpstr>Submission</vt:lpstr>
      <vt:lpstr>Auxiliary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 성훈</dc:creator>
  <cp:lastModifiedBy>이성민</cp:lastModifiedBy>
  <cp:revision>995</cp:revision>
  <dcterms:created xsi:type="dcterms:W3CDTF">2019-08-22T07:31:27Z</dcterms:created>
  <dcterms:modified xsi:type="dcterms:W3CDTF">2023-10-10T15:43:42Z</dcterms:modified>
</cp:coreProperties>
</file>